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</p:sldMasterIdLst>
  <p:notesMasterIdLst>
    <p:notesMasterId r:id="rId18"/>
  </p:notesMasterIdLst>
  <p:handoutMasterIdLst>
    <p:handoutMasterId r:id="rId19"/>
  </p:handoutMasterIdLst>
  <p:sldIdLst>
    <p:sldId id="1180" r:id="rId3"/>
    <p:sldId id="1255" r:id="rId4"/>
    <p:sldId id="1270" r:id="rId5"/>
    <p:sldId id="1252" r:id="rId6"/>
    <p:sldId id="1253" r:id="rId7"/>
    <p:sldId id="1267" r:id="rId8"/>
    <p:sldId id="1268" r:id="rId9"/>
    <p:sldId id="1236" r:id="rId10"/>
    <p:sldId id="1265" r:id="rId11"/>
    <p:sldId id="1257" r:id="rId12"/>
    <p:sldId id="1260" r:id="rId13"/>
    <p:sldId id="1261" r:id="rId14"/>
    <p:sldId id="1262" r:id="rId15"/>
    <p:sldId id="1269" r:id="rId16"/>
    <p:sldId id="1211" r:id="rId17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ály Anna" initials="KA" lastIdx="2" clrIdx="0">
    <p:extLst>
      <p:ext uri="{19B8F6BF-5375-455C-9EA6-DF929625EA0E}">
        <p15:presenceInfo xmlns:p15="http://schemas.microsoft.com/office/powerpoint/2012/main" userId="S-1-5-21-2113114391-3995332292-685569162-165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FF"/>
    <a:srgbClr val="00234F"/>
    <a:srgbClr val="002060"/>
    <a:srgbClr val="8F2842"/>
    <a:srgbClr val="E7E7E7"/>
    <a:srgbClr val="8BC800"/>
    <a:srgbClr val="C8AA78"/>
    <a:srgbClr val="A0485E"/>
    <a:srgbClr val="797979"/>
    <a:srgbClr val="667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63" autoAdjust="0"/>
    <p:restoredTop sz="91130" autoAdjust="0"/>
  </p:normalViewPr>
  <p:slideViewPr>
    <p:cSldViewPr snapToGrid="0">
      <p:cViewPr varScale="1">
        <p:scale>
          <a:sx n="38" d="100"/>
          <a:sy n="38" d="100"/>
        </p:scale>
        <p:origin x="1267" y="58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Segoe UI" panose="020B0502040204020203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46C69-C8F1-492E-9316-9AB7C6225AF4}" type="datetimeFigureOut">
              <a:rPr lang="de-DE" smtClean="0">
                <a:latin typeface="Segoe UI" panose="020B0502040204020203" pitchFamily="34" charset="0"/>
              </a:rPr>
              <a:t>22.09.2024</a:t>
            </a:fld>
            <a:endParaRPr lang="de-DE" dirty="0">
              <a:latin typeface="Segoe UI" panose="020B05020402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Segoe UI" panose="020B05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19FD-0356-4E38-81BF-CC2CC5DB7AD8}" type="slidenum">
              <a:rPr lang="de-DE" smtClean="0">
                <a:latin typeface="Segoe UI" panose="020B0502040204020203" pitchFamily="34" charset="0"/>
              </a:rPr>
              <a:t>‹#›</a:t>
            </a:fld>
            <a:endParaRPr lang="de-DE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0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FA48B922-56C9-46FC-9595-9C2DEF7C3E2B}" type="datetimeFigureOut">
              <a:rPr lang="de-DE" smtClean="0"/>
              <a:pPr/>
              <a:t>22.09.2024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A8D1544D-F39A-4F55-BC21-9BE909A9BAC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922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068" rtl="0" eaLnBrk="1" latinLnBrk="0" hangingPunct="1">
      <a:defRPr sz="24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914035" algn="l" defTabSz="1828068" rtl="0" eaLnBrk="1" latinLnBrk="0" hangingPunct="1">
      <a:defRPr sz="24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1828068" algn="l" defTabSz="1828068" rtl="0" eaLnBrk="1" latinLnBrk="0" hangingPunct="1">
      <a:defRPr sz="24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2742103" algn="l" defTabSz="1828068" rtl="0" eaLnBrk="1" latinLnBrk="0" hangingPunct="1">
      <a:defRPr sz="24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3656137" algn="l" defTabSz="1828068" rtl="0" eaLnBrk="1" latinLnBrk="0" hangingPunct="1">
      <a:defRPr sz="24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4570172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207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240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2275" algn="l" defTabSz="18280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09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53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13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222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10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7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28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609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1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95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2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9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8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5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1060173" y="533401"/>
            <a:ext cx="22257309" cy="1456307"/>
          </a:xfrm>
          <a:prstGeom prst="rect">
            <a:avLst/>
          </a:prstGeom>
        </p:spPr>
        <p:txBody>
          <a:bodyPr anchor="ctr"/>
          <a:lstStyle>
            <a:lvl1pPr algn="ctr">
              <a:defRPr sz="7998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0173" y="2021456"/>
            <a:ext cx="22257309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1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3088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5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2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3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6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6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fld id="{D334B50F-79C9-46BD-8878-6E721063FDCE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1828343"/>
              <a:t>2024. 09. 22.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fld id="{C2B58C7C-C71A-4DA2-8370-7EAA1FDFB4F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9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erader Verbinder 25"/>
          <p:cNvCxnSpPr/>
          <p:nvPr/>
        </p:nvCxnSpPr>
        <p:spPr>
          <a:xfrm>
            <a:off x="23961266" y="6232266"/>
            <a:ext cx="0" cy="1251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H="1">
            <a:off x="425992" y="4142104"/>
            <a:ext cx="12462" cy="209016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624536" y="11633077"/>
            <a:ext cx="7706185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b="1" dirty="0">
                <a:solidFill>
                  <a:srgbClr val="002060"/>
                </a:solidFill>
                <a:latin typeface="Segoe UI" panose="020B0502040204020203" pitchFamily="34" charset="0"/>
              </a:rPr>
              <a:t>dr. Bencsik Balázs</a:t>
            </a:r>
          </a:p>
        </p:txBody>
      </p:sp>
      <p:sp>
        <p:nvSpPr>
          <p:cNvPr id="13" name="Rechteck 6"/>
          <p:cNvSpPr/>
          <p:nvPr/>
        </p:nvSpPr>
        <p:spPr>
          <a:xfrm>
            <a:off x="11221236" y="-108284"/>
            <a:ext cx="13197016" cy="13824285"/>
          </a:xfrm>
          <a:prstGeom prst="rect">
            <a:avLst/>
          </a:prstGeom>
          <a:blipFill dpi="0" rotWithShape="1">
            <a:blip r:embed="rId3">
              <a:alphaModFix amt="75000"/>
            </a:blip>
            <a:srcRect/>
            <a:stretch>
              <a:fillRect l="-43765" t="290" r="-41003" b="-290"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24"/>
          <p:cNvSpPr/>
          <p:nvPr/>
        </p:nvSpPr>
        <p:spPr>
          <a:xfrm>
            <a:off x="13291988" y="1724052"/>
            <a:ext cx="9055512" cy="1023538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0000"/>
                  <a:lumMod val="0"/>
                  <a:lumOff val="100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1"/>
              </a:gs>
            </a:gsLst>
            <a:lin ang="5400000" scaled="0"/>
            <a:tileRect/>
          </a:gradFill>
          <a:ln>
            <a:noFill/>
          </a:ln>
          <a:effectLst>
            <a:outerShdw blurRad="762000" dist="508000" dir="81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744" y="6232266"/>
            <a:ext cx="7200000" cy="6674040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438454" y="4315564"/>
            <a:ext cx="10139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hu-HU" sz="5400" dirty="0" err="1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Kibertan</a:t>
            </a:r>
            <a:r>
              <a:rPr lang="hu-HU" sz="5400" dirty="0">
                <a:solidFill>
                  <a:schemeClr val="bg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tv. tapasztalatai</a:t>
            </a:r>
            <a:endParaRPr lang="de-DE" sz="5400" dirty="0">
              <a:solidFill>
                <a:schemeClr val="bg2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5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3130062" y="8791499"/>
                <a:ext cx="15440910" cy="4575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sz="3200" dirty="0"/>
                  <a:t>Az ellenőrzési eredményeket tartalmazó dokumentum:</a:t>
                </a:r>
              </a:p>
              <a:p>
                <a:pPr algn="ctr"/>
                <a:endParaRPr lang="hu-HU" sz="3200" dirty="0"/>
              </a:p>
              <a:p>
                <a:pPr marL="457200" indent="-457200"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hu-HU" sz="3600" i="1">
                        <a:latin typeface="Cambria Math" panose="02040503050406030204" pitchFamily="18" charset="0"/>
                      </a:rPr>
                      <m:t>𝑉𝑀𝐼</m:t>
                    </m:r>
                    <m:r>
                      <a:rPr lang="hu-HU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hu-HU" sz="3200" i="1" dirty="0"/>
                      <m:t>V</m:t>
                    </m:r>
                    <m:r>
                      <m:rPr>
                        <m:nor/>
                      </m:rPr>
                      <a:rPr lang="hu-HU" sz="3200" i="1" dirty="0"/>
                      <m:t>é</m:t>
                    </m:r>
                    <m:r>
                      <m:rPr>
                        <m:nor/>
                      </m:rPr>
                      <a:rPr lang="hu-HU" sz="3200" i="1" dirty="0"/>
                      <m:t>delmi</m:t>
                    </m:r>
                    <m:r>
                      <m:rPr>
                        <m:nor/>
                      </m:rPr>
                      <a:rPr lang="hu-HU" sz="3200" i="1" dirty="0"/>
                      <m:t> </m:t>
                    </m:r>
                    <m:r>
                      <m:rPr>
                        <m:nor/>
                      </m:rPr>
                      <a:rPr lang="hu-HU" sz="3200" i="1" dirty="0"/>
                      <m:t>Megfelel</m:t>
                    </m:r>
                    <m:r>
                      <m:rPr>
                        <m:nor/>
                      </m:rPr>
                      <a:rPr lang="hu-HU" sz="3200" i="1" dirty="0"/>
                      <m:t>ő</m:t>
                    </m:r>
                    <m:r>
                      <m:rPr>
                        <m:nor/>
                      </m:rPr>
                      <a:rPr lang="hu-HU" sz="3200" i="1" dirty="0"/>
                      <m:t>s</m:t>
                    </m:r>
                    <m:r>
                      <m:rPr>
                        <m:nor/>
                      </m:rPr>
                      <a:rPr lang="hu-HU" sz="3200" i="1" dirty="0"/>
                      <m:t>é</m:t>
                    </m:r>
                    <m:r>
                      <m:rPr>
                        <m:nor/>
                      </m:rPr>
                      <a:rPr lang="hu-HU" sz="3200" i="1" dirty="0"/>
                      <m:t>gi</m:t>
                    </m:r>
                    <m:r>
                      <m:rPr>
                        <m:nor/>
                      </m:rPr>
                      <a:rPr lang="hu-HU" sz="3200" i="1" dirty="0"/>
                      <m:t> </m:t>
                    </m:r>
                    <m:r>
                      <m:rPr>
                        <m:nor/>
                      </m:rPr>
                      <a:rPr lang="hu-HU" sz="3200" i="1" dirty="0"/>
                      <m:t>Index</m:t>
                    </m:r>
                    <m:r>
                      <a:rPr lang="hu-HU" sz="32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sz="3600" i="1">
                        <a:latin typeface="Cambria Math" panose="02040503050406030204" pitchFamily="18" charset="0"/>
                      </a:rPr>
                      <m:t>=100−100∗</m:t>
                    </m:r>
                    <m:f>
                      <m:fPr>
                        <m:ctrlPr>
                          <a:rPr lang="hu-HU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3600" i="1">
                            <a:latin typeface="Cambria Math" panose="02040503050406030204" pitchFamily="18" charset="0"/>
                          </a:rPr>
                          <m:t>2∗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hu-HU" sz="3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hu-HU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u-HU" sz="3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hu-HU" sz="3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hu-HU" sz="3600" i="1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hu-HU" sz="3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hu-HU" sz="3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hu-HU" sz="3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hu-HU" sz="3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hu-HU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sz="3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hu-HU" sz="36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hu-HU" sz="3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3600" i="1">
                            <a:latin typeface="Cambria Math" panose="02040503050406030204" pitchFamily="18" charset="0"/>
                          </a:rPr>
                          <m:t>+10</m:t>
                        </m:r>
                        <m:r>
                          <a:rPr lang="hu-HU" sz="36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hu-HU" sz="3200" dirty="0"/>
              </a:p>
              <a:p>
                <a:pPr marL="457200" indent="-457200" algn="just">
                  <a:buFontTx/>
                  <a:buChar char="-"/>
                </a:pPr>
                <a:endParaRPr lang="hu-HU" sz="3200" dirty="0"/>
              </a:p>
              <a:p>
                <a:pPr marL="457200" indent="-457200"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hu-HU" sz="3200" i="1">
                        <a:latin typeface="Cambria Math" panose="02040503050406030204" pitchFamily="18" charset="0"/>
                      </a:rPr>
                      <m:t>𝑆𝑍𝐸𝐾𝐼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𝑆𝑧𝑒𝑟𝑣𝑒𝑧𝑒𝑡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𝑒𝑙𝑙𝑒𝑛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á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𝑙𝑙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ó−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é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𝑝𝑒𝑠𝑠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é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𝑔𝑖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𝑖𝑛𝑑𝑒𝑥</m:t>
                    </m:r>
                    <m:r>
                      <a:rPr lang="hu-HU" sz="3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u-HU" sz="3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hu-HU" sz="3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hu-HU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hu-HU" sz="32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hu-HU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hu-HU" sz="3200" i="1">
                                    <a:latin typeface="Cambria Math" panose="02040503050406030204" pitchFamily="18" charset="0"/>
                                  </a:rPr>
                                  <m:t>𝑉𝑀𝐼</m:t>
                                </m:r>
                              </m:e>
                            </m:nary>
                          </m:e>
                          <m:sub>
                            <m:r>
                              <a:rPr lang="hu-HU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</m:sSubSup>
                      </m:num>
                      <m:den>
                        <m:r>
                          <a:rPr lang="hu-HU" sz="32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hu-HU" sz="3200" dirty="0"/>
              </a:p>
              <a:p>
                <a:pPr marL="457200" indent="-457200" algn="just">
                  <a:buFontTx/>
                  <a:buChar char="-"/>
                </a:pPr>
                <a:endParaRPr lang="hu-HU" sz="3200" dirty="0"/>
              </a:p>
              <a:p>
                <a:pPr algn="just"/>
                <a:endParaRPr lang="hu-HU" sz="3200" dirty="0"/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062" y="8791499"/>
                <a:ext cx="15440910" cy="4575355"/>
              </a:xfrm>
              <a:prstGeom prst="rect">
                <a:avLst/>
              </a:prstGeom>
              <a:blipFill rotWithShape="0">
                <a:blip r:embed="rId2"/>
                <a:stretch>
                  <a:fillRect t="-173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32"/>
          <p:cNvSpPr/>
          <p:nvPr/>
        </p:nvSpPr>
        <p:spPr>
          <a:xfrm>
            <a:off x="0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26"/>
          <p:cNvSpPr txBox="1"/>
          <p:nvPr/>
        </p:nvSpPr>
        <p:spPr>
          <a:xfrm>
            <a:off x="493358" y="312755"/>
            <a:ext cx="18077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chemeClr val="bg1"/>
                </a:solidFill>
                <a:latin typeface="Segoe UI" panose="020B0502040204020203" pitchFamily="34" charset="0"/>
              </a:rPr>
              <a:t>Fogalmak</a:t>
            </a:r>
            <a:endParaRPr lang="de-DE" sz="70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1111480" y="2712201"/>
            <a:ext cx="3881704" cy="38816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/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1441507" y="3042219"/>
            <a:ext cx="3221650" cy="32216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/>
          </a:p>
        </p:txBody>
      </p:sp>
      <p:sp>
        <p:nvSpPr>
          <p:cNvPr id="6" name="Szövegdoboz 5"/>
          <p:cNvSpPr txBox="1"/>
          <p:nvPr/>
        </p:nvSpPr>
        <p:spPr>
          <a:xfrm>
            <a:off x="1394899" y="4417210"/>
            <a:ext cx="331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/>
              <a:t>Kiberbiztonsági</a:t>
            </a:r>
            <a:r>
              <a:rPr lang="hu-HU" sz="2400" b="1" dirty="0"/>
              <a:t> audit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323211" y="4109433"/>
            <a:ext cx="13218289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Az elektronikus információs rendszerek tekintetében a </a:t>
            </a:r>
            <a:r>
              <a:rPr lang="hu-HU" sz="3200" dirty="0" err="1"/>
              <a:t>kiberbiztonsági</a:t>
            </a:r>
            <a:r>
              <a:rPr lang="hu-HU" sz="3200" dirty="0"/>
              <a:t> követelmények teljesülésére vonatkozó vizsgálat, ellenőrzés.</a:t>
            </a:r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19343801" y="8374151"/>
            <a:ext cx="3881704" cy="38816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19673828" y="8704169"/>
            <a:ext cx="3221650" cy="32216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/>
          </a:p>
        </p:txBody>
      </p:sp>
      <p:sp>
        <p:nvSpPr>
          <p:cNvPr id="15" name="Szövegdoboz 14"/>
          <p:cNvSpPr txBox="1"/>
          <p:nvPr/>
        </p:nvSpPr>
        <p:spPr>
          <a:xfrm>
            <a:off x="19627220" y="10084161"/>
            <a:ext cx="331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Audit jelentés</a:t>
            </a:r>
          </a:p>
        </p:txBody>
      </p:sp>
      <p:sp>
        <p:nvSpPr>
          <p:cNvPr id="20" name="Rechteck 79"/>
          <p:cNvSpPr/>
          <p:nvPr/>
        </p:nvSpPr>
        <p:spPr>
          <a:xfrm>
            <a:off x="0" y="12510409"/>
            <a:ext cx="24377650" cy="120559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 l="-314" t="-247929" r="-12" b="-7894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8340707" y="12713094"/>
            <a:ext cx="7696231" cy="825772"/>
            <a:chOff x="8340707" y="12713094"/>
            <a:chExt cx="7696231" cy="825772"/>
          </a:xfrm>
        </p:grpSpPr>
        <p:sp>
          <p:nvSpPr>
            <p:cNvPr id="17" name="Textfeld 19"/>
            <p:cNvSpPr txBox="1"/>
            <p:nvPr/>
          </p:nvSpPr>
          <p:spPr>
            <a:xfrm>
              <a:off x="8340707" y="12713094"/>
              <a:ext cx="7696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3"/>
                  </a:solidFill>
                </a:rPr>
                <a:t>www.sztfh.hu</a:t>
              </a:r>
            </a:p>
          </p:txBody>
        </p:sp>
        <p:sp>
          <p:nvSpPr>
            <p:cNvPr id="18" name="Textfeld 20"/>
            <p:cNvSpPr txBox="1"/>
            <p:nvPr/>
          </p:nvSpPr>
          <p:spPr>
            <a:xfrm>
              <a:off x="11207248" y="13138756"/>
              <a:ext cx="1963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>
                  <a:solidFill>
                    <a:schemeClr val="bg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  <a:endParaRPr lang="de-DE" sz="2000" b="1" dirty="0">
                <a:solidFill>
                  <a:schemeClr val="bg2"/>
                </a:solidFill>
                <a:latin typeface="Segoe UI" panose="020B0502040204020203" pitchFamily="34" charset="0"/>
              </a:endParaRPr>
            </a:p>
          </p:txBody>
        </p:sp>
        <p:cxnSp>
          <p:nvCxnSpPr>
            <p:cNvPr id="19" name="Gerader Verbinder 22"/>
            <p:cNvCxnSpPr/>
            <p:nvPr/>
          </p:nvCxnSpPr>
          <p:spPr>
            <a:xfrm rot="5400000">
              <a:off x="12231239" y="12513021"/>
              <a:ext cx="0" cy="12514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23949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2188820" y="3781558"/>
            <a:ext cx="11128658" cy="4450203"/>
            <a:chOff x="1156553" y="1417783"/>
            <a:chExt cx="4149843" cy="1669261"/>
          </a:xfrm>
        </p:grpSpPr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1156553" y="1417783"/>
              <a:ext cx="1358816" cy="1669261"/>
            </a:xfrm>
            <a:custGeom>
              <a:avLst/>
              <a:gdLst>
                <a:gd name="T0" fmla="*/ 306 w 306"/>
                <a:gd name="T1" fmla="*/ 103 h 264"/>
                <a:gd name="T2" fmla="*/ 0 w 306"/>
                <a:gd name="T3" fmla="*/ 264 h 264"/>
                <a:gd name="T4" fmla="*/ 0 w 306"/>
                <a:gd name="T5" fmla="*/ 264 h 264"/>
                <a:gd name="T6" fmla="*/ 306 w 306"/>
                <a:gd name="T7" fmla="*/ 0 h 264"/>
                <a:gd name="T8" fmla="*/ 306 w 306"/>
                <a:gd name="T9" fmla="*/ 10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64">
                  <a:moveTo>
                    <a:pt x="306" y="103"/>
                  </a:moveTo>
                  <a:lnTo>
                    <a:pt x="0" y="264"/>
                  </a:lnTo>
                  <a:lnTo>
                    <a:pt x="0" y="264"/>
                  </a:lnTo>
                  <a:lnTo>
                    <a:pt x="306" y="0"/>
                  </a:lnTo>
                  <a:lnTo>
                    <a:pt x="306" y="103"/>
                  </a:ln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515369" y="1417783"/>
              <a:ext cx="2791027" cy="65126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3732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 flipH="1">
            <a:off x="1060165" y="3781558"/>
            <a:ext cx="11128656" cy="4450203"/>
            <a:chOff x="1156554" y="1417783"/>
            <a:chExt cx="4149842" cy="1669261"/>
          </a:xfrm>
        </p:grpSpPr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1156554" y="1417783"/>
              <a:ext cx="1358816" cy="1669261"/>
            </a:xfrm>
            <a:custGeom>
              <a:avLst/>
              <a:gdLst>
                <a:gd name="T0" fmla="*/ 306 w 306"/>
                <a:gd name="T1" fmla="*/ 103 h 264"/>
                <a:gd name="T2" fmla="*/ 0 w 306"/>
                <a:gd name="T3" fmla="*/ 264 h 264"/>
                <a:gd name="T4" fmla="*/ 0 w 306"/>
                <a:gd name="T5" fmla="*/ 264 h 264"/>
                <a:gd name="T6" fmla="*/ 306 w 306"/>
                <a:gd name="T7" fmla="*/ 0 h 264"/>
                <a:gd name="T8" fmla="*/ 306 w 306"/>
                <a:gd name="T9" fmla="*/ 10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64">
                  <a:moveTo>
                    <a:pt x="306" y="103"/>
                  </a:moveTo>
                  <a:lnTo>
                    <a:pt x="0" y="264"/>
                  </a:lnTo>
                  <a:lnTo>
                    <a:pt x="0" y="264"/>
                  </a:lnTo>
                  <a:lnTo>
                    <a:pt x="306" y="0"/>
                  </a:lnTo>
                  <a:lnTo>
                    <a:pt x="306" y="103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63" name="Freeform 20"/>
            <p:cNvSpPr>
              <a:spLocks/>
            </p:cNvSpPr>
            <p:nvPr/>
          </p:nvSpPr>
          <p:spPr bwMode="auto">
            <a:xfrm>
              <a:off x="2515369" y="1417783"/>
              <a:ext cx="2791027" cy="65126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3732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858828" y="6340793"/>
            <a:ext cx="11128656" cy="2056534"/>
            <a:chOff x="1156554" y="2315643"/>
            <a:chExt cx="4149842" cy="771401"/>
          </a:xfrm>
        </p:grpSpPr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1156554" y="2315643"/>
              <a:ext cx="1358816" cy="771401"/>
            </a:xfrm>
            <a:custGeom>
              <a:avLst/>
              <a:gdLst>
                <a:gd name="T0" fmla="*/ 306 w 306"/>
                <a:gd name="T1" fmla="*/ 103 h 122"/>
                <a:gd name="T2" fmla="*/ 0 w 306"/>
                <a:gd name="T3" fmla="*/ 122 h 122"/>
                <a:gd name="T4" fmla="*/ 0 w 306"/>
                <a:gd name="T5" fmla="*/ 122 h 122"/>
                <a:gd name="T6" fmla="*/ 306 w 306"/>
                <a:gd name="T7" fmla="*/ 0 h 122"/>
                <a:gd name="T8" fmla="*/ 306 w 306"/>
                <a:gd name="T9" fmla="*/ 10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22">
                  <a:moveTo>
                    <a:pt x="306" y="103"/>
                  </a:moveTo>
                  <a:lnTo>
                    <a:pt x="0" y="122"/>
                  </a:lnTo>
                  <a:lnTo>
                    <a:pt x="0" y="122"/>
                  </a:lnTo>
                  <a:lnTo>
                    <a:pt x="306" y="0"/>
                  </a:lnTo>
                  <a:lnTo>
                    <a:pt x="306" y="103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2515369" y="2315643"/>
              <a:ext cx="2791027" cy="65126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3732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 flipH="1">
            <a:off x="974608" y="6647113"/>
            <a:ext cx="11128656" cy="4467063"/>
            <a:chOff x="1156554" y="3087044"/>
            <a:chExt cx="4149842" cy="1675585"/>
          </a:xfrm>
        </p:grpSpPr>
        <p:sp>
          <p:nvSpPr>
            <p:cNvPr id="56" name="Freeform 19"/>
            <p:cNvSpPr>
              <a:spLocks/>
            </p:cNvSpPr>
            <p:nvPr/>
          </p:nvSpPr>
          <p:spPr bwMode="auto">
            <a:xfrm>
              <a:off x="1156554" y="3087044"/>
              <a:ext cx="1358816" cy="1675585"/>
            </a:xfrm>
            <a:custGeom>
              <a:avLst/>
              <a:gdLst>
                <a:gd name="T0" fmla="*/ 306 w 306"/>
                <a:gd name="T1" fmla="*/ 265 h 265"/>
                <a:gd name="T2" fmla="*/ 0 w 306"/>
                <a:gd name="T3" fmla="*/ 0 h 265"/>
                <a:gd name="T4" fmla="*/ 0 w 306"/>
                <a:gd name="T5" fmla="*/ 0 h 265"/>
                <a:gd name="T6" fmla="*/ 306 w 306"/>
                <a:gd name="T7" fmla="*/ 161 h 265"/>
                <a:gd name="T8" fmla="*/ 306 w 306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65">
                  <a:moveTo>
                    <a:pt x="306" y="26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06" y="161"/>
                  </a:lnTo>
                  <a:lnTo>
                    <a:pt x="306" y="26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2515369" y="4105038"/>
              <a:ext cx="2791027" cy="6575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3732" dirty="0">
                  <a:solidFill>
                    <a:schemeClr val="bg1"/>
                  </a:solidFill>
                </a:rPr>
                <a:t>0</a:t>
              </a:r>
              <a:r>
                <a:rPr lang="hu-HU" sz="3732" dirty="0">
                  <a:solidFill>
                    <a:schemeClr val="bg1"/>
                  </a:solidFill>
                </a:rPr>
                <a:t>5</a:t>
              </a:r>
              <a:endParaRPr lang="en-US" sz="3732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6034101" y="4111206"/>
            <a:ext cx="5702637" cy="107696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3199" b="1" dirty="0" err="1">
                <a:solidFill>
                  <a:schemeClr val="bg1"/>
                </a:solidFill>
              </a:rPr>
              <a:t>Behatolás</a:t>
            </a:r>
            <a:r>
              <a:rPr lang="hu-HU" sz="3199" b="1" dirty="0">
                <a:solidFill>
                  <a:schemeClr val="bg1"/>
                </a:solidFill>
              </a:rPr>
              <a:t>- sérülékenység</a:t>
            </a:r>
            <a:r>
              <a:rPr lang="en-US" sz="3199" b="1" dirty="0">
                <a:solidFill>
                  <a:schemeClr val="bg1"/>
                </a:solidFill>
              </a:rPr>
              <a:t> </a:t>
            </a:r>
            <a:r>
              <a:rPr lang="en-US" sz="3199" b="1" dirty="0" err="1">
                <a:solidFill>
                  <a:schemeClr val="bg1"/>
                </a:solidFill>
              </a:rPr>
              <a:t>tesztek</a:t>
            </a:r>
            <a:endParaRPr lang="en-US" sz="2666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40915" y="4357363"/>
            <a:ext cx="5702637" cy="58464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r"/>
            <a:r>
              <a:rPr lang="hu-HU" sz="3199" b="1" dirty="0">
                <a:solidFill>
                  <a:schemeClr val="bg1"/>
                </a:solidFill>
              </a:rPr>
              <a:t>Személyes interjú</a:t>
            </a:r>
            <a:endParaRPr lang="en-US" sz="2666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2188824" y="6175227"/>
            <a:ext cx="11128656" cy="2056534"/>
            <a:chOff x="1156554" y="2315643"/>
            <a:chExt cx="4149842" cy="771401"/>
          </a:xfrm>
        </p:grpSpPr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1156554" y="2315643"/>
              <a:ext cx="1358816" cy="771401"/>
            </a:xfrm>
            <a:custGeom>
              <a:avLst/>
              <a:gdLst>
                <a:gd name="T0" fmla="*/ 306 w 306"/>
                <a:gd name="T1" fmla="*/ 103 h 122"/>
                <a:gd name="T2" fmla="*/ 0 w 306"/>
                <a:gd name="T3" fmla="*/ 122 h 122"/>
                <a:gd name="T4" fmla="*/ 0 w 306"/>
                <a:gd name="T5" fmla="*/ 122 h 122"/>
                <a:gd name="T6" fmla="*/ 306 w 306"/>
                <a:gd name="T7" fmla="*/ 0 h 122"/>
                <a:gd name="T8" fmla="*/ 306 w 306"/>
                <a:gd name="T9" fmla="*/ 10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22">
                  <a:moveTo>
                    <a:pt x="306" y="103"/>
                  </a:moveTo>
                  <a:lnTo>
                    <a:pt x="0" y="122"/>
                  </a:lnTo>
                  <a:lnTo>
                    <a:pt x="0" y="122"/>
                  </a:lnTo>
                  <a:lnTo>
                    <a:pt x="306" y="0"/>
                  </a:lnTo>
                  <a:lnTo>
                    <a:pt x="306" y="103"/>
                  </a:ln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2515369" y="2315643"/>
              <a:ext cx="2791027" cy="651267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3732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16034101" y="6340793"/>
            <a:ext cx="5702637" cy="1405128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3199" b="1" dirty="0" err="1">
                <a:solidFill>
                  <a:schemeClr val="bg1"/>
                </a:solidFill>
              </a:rPr>
              <a:t>Adatelemzés</a:t>
            </a:r>
            <a:endParaRPr lang="hu-HU" sz="3199" b="1" dirty="0">
              <a:solidFill>
                <a:schemeClr val="bg1"/>
              </a:solidFill>
            </a:endParaRPr>
          </a:p>
          <a:p>
            <a:r>
              <a:rPr lang="hu-HU" sz="2666" dirty="0">
                <a:solidFill>
                  <a:schemeClr val="bg1"/>
                </a:solidFill>
              </a:rPr>
              <a:t>(pl. naplófájlok, tűzfal konfiguráció, adatbázis elemzése stb.)</a:t>
            </a:r>
            <a:endParaRPr lang="en-US" sz="2666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40915" y="6443192"/>
            <a:ext cx="5702637" cy="120032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r"/>
            <a:r>
              <a:rPr lang="hu-HU" sz="3600" b="1" dirty="0">
                <a:solidFill>
                  <a:schemeClr val="bg1"/>
                </a:solidFill>
              </a:rPr>
              <a:t>Dokumentumok elemzése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2188824" y="8231759"/>
            <a:ext cx="11128656" cy="2073396"/>
            <a:chOff x="1156554" y="3087044"/>
            <a:chExt cx="4149842" cy="777726"/>
          </a:xfrm>
        </p:grpSpPr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1156554" y="3087044"/>
              <a:ext cx="1358816" cy="777726"/>
            </a:xfrm>
            <a:custGeom>
              <a:avLst/>
              <a:gdLst>
                <a:gd name="T0" fmla="*/ 306 w 306"/>
                <a:gd name="T1" fmla="*/ 123 h 123"/>
                <a:gd name="T2" fmla="*/ 0 w 306"/>
                <a:gd name="T3" fmla="*/ 0 h 123"/>
                <a:gd name="T4" fmla="*/ 0 w 306"/>
                <a:gd name="T5" fmla="*/ 0 h 123"/>
                <a:gd name="T6" fmla="*/ 306 w 306"/>
                <a:gd name="T7" fmla="*/ 20 h 123"/>
                <a:gd name="T8" fmla="*/ 306 w 306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123">
                  <a:moveTo>
                    <a:pt x="306" y="1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06" y="20"/>
                  </a:lnTo>
                  <a:lnTo>
                    <a:pt x="306" y="123"/>
                  </a:lnTo>
                  <a:close/>
                </a:path>
              </a:pathLst>
            </a:custGeom>
            <a:solidFill>
              <a:schemeClr val="accent6"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2515369" y="3213503"/>
              <a:ext cx="2791027" cy="651267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3732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16034101" y="9144702"/>
            <a:ext cx="5702637" cy="58464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en-US" sz="3199" b="1" dirty="0" err="1">
                <a:solidFill>
                  <a:schemeClr val="bg1"/>
                </a:solidFill>
              </a:rPr>
              <a:t>Írás</a:t>
            </a:r>
            <a:r>
              <a:rPr lang="hu-HU" sz="3199" b="1" dirty="0" err="1">
                <a:solidFill>
                  <a:schemeClr val="bg1"/>
                </a:solidFill>
              </a:rPr>
              <a:t>beni</a:t>
            </a:r>
            <a:r>
              <a:rPr lang="hu-HU" sz="3199" b="1" dirty="0">
                <a:solidFill>
                  <a:schemeClr val="bg1"/>
                </a:solidFill>
              </a:rPr>
              <a:t> tájékoztatáskérés</a:t>
            </a:r>
            <a:endParaRPr lang="en-US" sz="2666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2188824" y="8231761"/>
            <a:ext cx="11128656" cy="4467063"/>
            <a:chOff x="1156554" y="3087044"/>
            <a:chExt cx="4149842" cy="1675585"/>
          </a:xfrm>
        </p:grpSpPr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1156554" y="3087044"/>
              <a:ext cx="1358816" cy="1675585"/>
            </a:xfrm>
            <a:custGeom>
              <a:avLst/>
              <a:gdLst>
                <a:gd name="T0" fmla="*/ 306 w 306"/>
                <a:gd name="T1" fmla="*/ 265 h 265"/>
                <a:gd name="T2" fmla="*/ 0 w 306"/>
                <a:gd name="T3" fmla="*/ 0 h 265"/>
                <a:gd name="T4" fmla="*/ 0 w 306"/>
                <a:gd name="T5" fmla="*/ 0 h 265"/>
                <a:gd name="T6" fmla="*/ 306 w 306"/>
                <a:gd name="T7" fmla="*/ 161 h 265"/>
                <a:gd name="T8" fmla="*/ 306 w 306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65">
                  <a:moveTo>
                    <a:pt x="306" y="26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06" y="161"/>
                  </a:lnTo>
                  <a:lnTo>
                    <a:pt x="306" y="265"/>
                  </a:lnTo>
                  <a:close/>
                </a:path>
              </a:pathLst>
            </a:custGeom>
            <a:solidFill>
              <a:schemeClr val="bg1">
                <a:lumMod val="50000"/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2515369" y="4105038"/>
              <a:ext cx="2791027" cy="657587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hu-HU" sz="3732" dirty="0">
                  <a:solidFill>
                    <a:schemeClr val="bg1"/>
                  </a:solidFill>
                </a:rPr>
                <a:t>07</a:t>
              </a:r>
              <a:endParaRPr lang="en-US" sz="3732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16034101" y="11283777"/>
            <a:ext cx="5702637" cy="1076961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r>
              <a:rPr lang="hu-HU" sz="3199" dirty="0">
                <a:solidFill>
                  <a:schemeClr val="bg1"/>
                </a:solidFill>
              </a:rPr>
              <a:t>Egyéb megfelelőségértékelési </a:t>
            </a:r>
            <a:r>
              <a:rPr lang="en-US" sz="3199" dirty="0" err="1">
                <a:solidFill>
                  <a:schemeClr val="bg1"/>
                </a:solidFill>
              </a:rPr>
              <a:t>dokumentáció</a:t>
            </a:r>
            <a:r>
              <a:rPr lang="en-US" sz="3199" dirty="0">
                <a:solidFill>
                  <a:schemeClr val="bg1"/>
                </a:solidFill>
              </a:rPr>
              <a:t> </a:t>
            </a:r>
            <a:r>
              <a:rPr lang="hu-HU" sz="3199" dirty="0">
                <a:solidFill>
                  <a:schemeClr val="bg1"/>
                </a:solidFill>
              </a:rPr>
              <a:t>használata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148546" y="9561554"/>
            <a:ext cx="5702637" cy="1487202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r"/>
            <a:r>
              <a:rPr lang="hu-HU" sz="3199" b="1" dirty="0">
                <a:solidFill>
                  <a:schemeClr val="bg1"/>
                </a:solidFill>
              </a:rPr>
              <a:t>Műszaki helyszíni vizsgálat és/vagy célzott megfigyelés</a:t>
            </a:r>
          </a:p>
          <a:p>
            <a:pPr algn="r"/>
            <a:r>
              <a:rPr lang="hu-HU" sz="2666" dirty="0">
                <a:solidFill>
                  <a:schemeClr val="bg1"/>
                </a:solidFill>
              </a:rPr>
              <a:t>(pl. riasztórendszerek működése)</a:t>
            </a:r>
            <a:endParaRPr lang="en-US" sz="2666" dirty="0">
              <a:solidFill>
                <a:schemeClr val="bg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0247973" y="6299345"/>
            <a:ext cx="3881704" cy="3881688"/>
            <a:chOff x="3845560" y="1933259"/>
            <a:chExt cx="470536" cy="470534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3845560" y="1933259"/>
              <a:ext cx="470536" cy="4705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103" name="Oval 24"/>
            <p:cNvSpPr>
              <a:spLocks noChangeArrowheads="1"/>
            </p:cNvSpPr>
            <p:nvPr/>
          </p:nvSpPr>
          <p:spPr bwMode="auto">
            <a:xfrm>
              <a:off x="3885565" y="1973263"/>
              <a:ext cx="390525" cy="390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10663575" y="7994034"/>
            <a:ext cx="3050515" cy="492314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hu-HU" sz="3199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 technikák</a:t>
            </a:r>
            <a:endParaRPr lang="en-US" sz="3199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echteck 32"/>
          <p:cNvSpPr/>
          <p:nvPr/>
        </p:nvSpPr>
        <p:spPr>
          <a:xfrm>
            <a:off x="2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26"/>
          <p:cNvSpPr txBox="1"/>
          <p:nvPr/>
        </p:nvSpPr>
        <p:spPr>
          <a:xfrm>
            <a:off x="493357" y="312755"/>
            <a:ext cx="233294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chemeClr val="bg1"/>
                </a:solidFill>
                <a:latin typeface="Segoe UI" panose="020B0502040204020203" pitchFamily="34" charset="0"/>
              </a:rPr>
              <a:t>audit módszerek</a:t>
            </a:r>
            <a:endParaRPr lang="de-DE" sz="70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323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715473" y="7552007"/>
            <a:ext cx="17578842" cy="1391400"/>
            <a:chOff x="4668520" y="2832070"/>
            <a:chExt cx="3318928" cy="521911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 flipH="1">
              <a:off x="4668520" y="2832070"/>
              <a:ext cx="1957447" cy="521911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3199" dirty="0">
                  <a:solidFill>
                    <a:schemeClr val="bg1"/>
                  </a:solidFill>
                </a:rPr>
                <a:t>érintett szervezet </a:t>
              </a:r>
              <a:r>
                <a:rPr lang="hu-HU" sz="3199" dirty="0" err="1">
                  <a:solidFill>
                    <a:schemeClr val="bg1"/>
                  </a:solidFill>
                </a:rPr>
                <a:t>EiR</a:t>
              </a:r>
              <a:r>
                <a:rPr lang="hu-HU" sz="3199" dirty="0">
                  <a:solidFill>
                    <a:schemeClr val="bg1"/>
                  </a:solidFill>
                </a:rPr>
                <a:t> száma</a:t>
              </a:r>
              <a:endParaRPr lang="en-US" sz="3199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 flipH="1">
              <a:off x="6625964" y="2832070"/>
              <a:ext cx="1361484" cy="521911"/>
            </a:xfrm>
            <a:custGeom>
              <a:avLst/>
              <a:gdLst>
                <a:gd name="T0" fmla="*/ 0 w 307"/>
                <a:gd name="T1" fmla="*/ 51 h 103"/>
                <a:gd name="T2" fmla="*/ 307 w 307"/>
                <a:gd name="T3" fmla="*/ 103 h 103"/>
                <a:gd name="T4" fmla="*/ 307 w 307"/>
                <a:gd name="T5" fmla="*/ 0 h 103"/>
                <a:gd name="T6" fmla="*/ 0 w 307"/>
                <a:gd name="T7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103">
                  <a:moveTo>
                    <a:pt x="0" y="51"/>
                  </a:moveTo>
                  <a:lnTo>
                    <a:pt x="307" y="103"/>
                  </a:lnTo>
                  <a:lnTo>
                    <a:pt x="307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15473" y="5674305"/>
            <a:ext cx="17578842" cy="2566651"/>
            <a:chOff x="4668520" y="2127748"/>
            <a:chExt cx="3318928" cy="962745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 flipH="1">
              <a:off x="4668520" y="2127748"/>
              <a:ext cx="1957447" cy="521911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3199" dirty="0">
                  <a:solidFill>
                    <a:schemeClr val="bg1"/>
                  </a:solidFill>
                </a:rPr>
                <a:t>A szervezet éves nettó árbevétele</a:t>
              </a:r>
              <a:endParaRPr lang="en-US" sz="3199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 flipH="1">
              <a:off x="6625964" y="2127748"/>
              <a:ext cx="1361484" cy="962745"/>
            </a:xfrm>
            <a:custGeom>
              <a:avLst/>
              <a:gdLst>
                <a:gd name="T0" fmla="*/ 0 w 307"/>
                <a:gd name="T1" fmla="*/ 190 h 190"/>
                <a:gd name="T2" fmla="*/ 307 w 307"/>
                <a:gd name="T3" fmla="*/ 103 h 190"/>
                <a:gd name="T4" fmla="*/ 307 w 307"/>
                <a:gd name="T5" fmla="*/ 0 h 190"/>
                <a:gd name="T6" fmla="*/ 0 w 307"/>
                <a:gd name="T7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190">
                  <a:moveTo>
                    <a:pt x="0" y="190"/>
                  </a:moveTo>
                  <a:lnTo>
                    <a:pt x="307" y="103"/>
                  </a:lnTo>
                  <a:lnTo>
                    <a:pt x="307" y="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15473" y="3783086"/>
            <a:ext cx="17578842" cy="4457868"/>
            <a:chOff x="4668520" y="1418357"/>
            <a:chExt cx="3318928" cy="1672136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 flipH="1">
              <a:off x="4668520" y="1418357"/>
              <a:ext cx="1957447" cy="52697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199" dirty="0" err="1">
                  <a:solidFill>
                    <a:schemeClr val="bg1"/>
                  </a:solidFill>
                </a:rPr>
                <a:t>Az</a:t>
              </a:r>
              <a:r>
                <a:rPr lang="en-US" sz="3199" dirty="0">
                  <a:solidFill>
                    <a:schemeClr val="bg1"/>
                  </a:solidFill>
                </a:rPr>
                <a:t> </a:t>
              </a:r>
              <a:r>
                <a:rPr lang="hu-HU" sz="3199" dirty="0">
                  <a:solidFill>
                    <a:schemeClr val="bg1"/>
                  </a:solidFill>
                </a:rPr>
                <a:t>érintett szervezet </a:t>
              </a:r>
              <a:r>
                <a:rPr lang="en-US" sz="3199" dirty="0" err="1">
                  <a:solidFill>
                    <a:schemeClr val="bg1"/>
                  </a:solidFill>
                </a:rPr>
                <a:t>mérete</a:t>
              </a:r>
              <a:r>
                <a:rPr lang="hu-HU" sz="3199" dirty="0">
                  <a:solidFill>
                    <a:schemeClr val="bg1"/>
                  </a:solidFill>
                </a:rPr>
                <a:t> (pl.: </a:t>
              </a:r>
              <a:r>
                <a:rPr lang="en-US" sz="3199" dirty="0">
                  <a:solidFill>
                    <a:schemeClr val="bg1"/>
                  </a:solidFill>
                </a:rPr>
                <a:t>a </a:t>
              </a:r>
              <a:r>
                <a:rPr lang="en-US" sz="3199" dirty="0" err="1">
                  <a:solidFill>
                    <a:schemeClr val="bg1"/>
                  </a:solidFill>
                </a:rPr>
                <a:t>szervezet</a:t>
              </a:r>
              <a:r>
                <a:rPr lang="en-US" sz="3199" dirty="0">
                  <a:solidFill>
                    <a:schemeClr val="bg1"/>
                  </a:solidFill>
                </a:rPr>
                <a:t> </a:t>
              </a:r>
              <a:r>
                <a:rPr lang="en-US" sz="3199" dirty="0" err="1">
                  <a:solidFill>
                    <a:schemeClr val="bg1"/>
                  </a:solidFill>
                </a:rPr>
                <a:t>dolgozóinak</a:t>
              </a:r>
              <a:r>
                <a:rPr lang="en-US" sz="3199" dirty="0">
                  <a:solidFill>
                    <a:schemeClr val="bg1"/>
                  </a:solidFill>
                </a:rPr>
                <a:t> </a:t>
              </a:r>
              <a:r>
                <a:rPr lang="en-US" sz="3199" dirty="0" err="1">
                  <a:solidFill>
                    <a:schemeClr val="bg1"/>
                  </a:solidFill>
                </a:rPr>
                <a:t>száma</a:t>
              </a:r>
              <a:r>
                <a:rPr lang="hu-HU" sz="3199" dirty="0">
                  <a:solidFill>
                    <a:schemeClr val="bg1"/>
                  </a:solidFill>
                </a:rPr>
                <a:t>)</a:t>
              </a:r>
              <a:endParaRPr lang="en-US" sz="3199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 flipH="1">
              <a:off x="6625964" y="1418357"/>
              <a:ext cx="1361484" cy="1672136"/>
            </a:xfrm>
            <a:custGeom>
              <a:avLst/>
              <a:gdLst>
                <a:gd name="T0" fmla="*/ 0 w 307"/>
                <a:gd name="T1" fmla="*/ 330 h 330"/>
                <a:gd name="T2" fmla="*/ 307 w 307"/>
                <a:gd name="T3" fmla="*/ 104 h 330"/>
                <a:gd name="T4" fmla="*/ 307 w 307"/>
                <a:gd name="T5" fmla="*/ 0 h 330"/>
                <a:gd name="T6" fmla="*/ 0 w 307"/>
                <a:gd name="T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330">
                  <a:moveTo>
                    <a:pt x="0" y="330"/>
                  </a:moveTo>
                  <a:lnTo>
                    <a:pt x="307" y="104"/>
                  </a:lnTo>
                  <a:lnTo>
                    <a:pt x="307" y="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15473" y="8240955"/>
            <a:ext cx="17578842" cy="2580165"/>
            <a:chOff x="4668520" y="3090493"/>
            <a:chExt cx="3318928" cy="967814"/>
          </a:xfrm>
        </p:grpSpPr>
        <p:sp>
          <p:nvSpPr>
            <p:cNvPr id="24" name="Freeform 9"/>
            <p:cNvSpPr>
              <a:spLocks/>
            </p:cNvSpPr>
            <p:nvPr/>
          </p:nvSpPr>
          <p:spPr bwMode="auto">
            <a:xfrm flipH="1">
              <a:off x="6625964" y="3090493"/>
              <a:ext cx="1361484" cy="967814"/>
            </a:xfrm>
            <a:custGeom>
              <a:avLst/>
              <a:gdLst>
                <a:gd name="T0" fmla="*/ 0 w 307"/>
                <a:gd name="T1" fmla="*/ 0 h 191"/>
                <a:gd name="T2" fmla="*/ 307 w 307"/>
                <a:gd name="T3" fmla="*/ 191 h 191"/>
                <a:gd name="T4" fmla="*/ 307 w 307"/>
                <a:gd name="T5" fmla="*/ 88 h 191"/>
                <a:gd name="T6" fmla="*/ 0 w 307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191">
                  <a:moveTo>
                    <a:pt x="0" y="0"/>
                  </a:moveTo>
                  <a:lnTo>
                    <a:pt x="307" y="191"/>
                  </a:lnTo>
                  <a:lnTo>
                    <a:pt x="307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 flipH="1">
              <a:off x="4668520" y="3536396"/>
              <a:ext cx="1957447" cy="521911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3199" dirty="0">
                  <a:solidFill>
                    <a:schemeClr val="bg1"/>
                  </a:solidFill>
                </a:rPr>
                <a:t>Biztonsági osztály</a:t>
              </a:r>
              <a:endParaRPr lang="en-US" sz="3199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15473" y="8240954"/>
            <a:ext cx="17578842" cy="4457868"/>
            <a:chOff x="4668520" y="3090493"/>
            <a:chExt cx="3318928" cy="1672136"/>
          </a:xfrm>
        </p:grpSpPr>
        <p:sp>
          <p:nvSpPr>
            <p:cNvPr id="25" name="Freeform 10"/>
            <p:cNvSpPr>
              <a:spLocks/>
            </p:cNvSpPr>
            <p:nvPr/>
          </p:nvSpPr>
          <p:spPr bwMode="auto">
            <a:xfrm flipH="1">
              <a:off x="6625964" y="3090493"/>
              <a:ext cx="1361484" cy="1672136"/>
            </a:xfrm>
            <a:custGeom>
              <a:avLst/>
              <a:gdLst>
                <a:gd name="T0" fmla="*/ 0 w 307"/>
                <a:gd name="T1" fmla="*/ 0 h 330"/>
                <a:gd name="T2" fmla="*/ 307 w 307"/>
                <a:gd name="T3" fmla="*/ 330 h 330"/>
                <a:gd name="T4" fmla="*/ 307 w 307"/>
                <a:gd name="T5" fmla="*/ 227 h 330"/>
                <a:gd name="T6" fmla="*/ 0 w 307"/>
                <a:gd name="T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330">
                  <a:moveTo>
                    <a:pt x="0" y="0"/>
                  </a:moveTo>
                  <a:lnTo>
                    <a:pt x="307" y="330"/>
                  </a:lnTo>
                  <a:lnTo>
                    <a:pt x="307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29" name="Rectangle 14"/>
            <p:cNvSpPr>
              <a:spLocks noChangeArrowheads="1"/>
            </p:cNvSpPr>
            <p:nvPr/>
          </p:nvSpPr>
          <p:spPr bwMode="auto">
            <a:xfrm flipH="1">
              <a:off x="4668520" y="4240718"/>
              <a:ext cx="1957447" cy="521911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hu-HU" sz="3199" dirty="0">
                  <a:solidFill>
                    <a:schemeClr val="bg1"/>
                  </a:solidFill>
                </a:rPr>
                <a:t>Szervezeti kontrollok megfelelősége</a:t>
              </a:r>
              <a:endParaRPr lang="en-US" sz="3199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19353457" y="6299345"/>
            <a:ext cx="3881704" cy="3881688"/>
            <a:chOff x="3845560" y="1933259"/>
            <a:chExt cx="470536" cy="470534"/>
          </a:xfrm>
        </p:grpSpPr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3845560" y="1933259"/>
              <a:ext cx="470536" cy="4705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32" name="Oval 24"/>
            <p:cNvSpPr>
              <a:spLocks noChangeArrowheads="1"/>
            </p:cNvSpPr>
            <p:nvPr/>
          </p:nvSpPr>
          <p:spPr bwMode="auto">
            <a:xfrm>
              <a:off x="3885565" y="1973263"/>
              <a:ext cx="390525" cy="390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sp>
        <p:nvSpPr>
          <p:cNvPr id="51" name="Rechteck 32"/>
          <p:cNvSpPr/>
          <p:nvPr/>
        </p:nvSpPr>
        <p:spPr>
          <a:xfrm>
            <a:off x="2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26"/>
          <p:cNvSpPr txBox="1"/>
          <p:nvPr/>
        </p:nvSpPr>
        <p:spPr>
          <a:xfrm>
            <a:off x="493357" y="312755"/>
            <a:ext cx="233294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chemeClr val="bg1"/>
                </a:solidFill>
                <a:latin typeface="Segoe UI" panose="020B0502040204020203" pitchFamily="34" charset="0"/>
              </a:rPr>
              <a:t>Auditálás díj-maximuma - tényezők</a:t>
            </a:r>
            <a:endParaRPr lang="de-DE" sz="70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004314" y="2314257"/>
            <a:ext cx="1836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b="1" dirty="0"/>
          </a:p>
        </p:txBody>
      </p:sp>
      <p:grpSp>
        <p:nvGrpSpPr>
          <p:cNvPr id="54" name="Group 48"/>
          <p:cNvGrpSpPr/>
          <p:nvPr/>
        </p:nvGrpSpPr>
        <p:grpSpPr>
          <a:xfrm>
            <a:off x="20754309" y="7699965"/>
            <a:ext cx="1080000" cy="1080000"/>
            <a:chOff x="8424863" y="328613"/>
            <a:chExt cx="511175" cy="511175"/>
          </a:xfrm>
          <a:solidFill>
            <a:srgbClr val="002060"/>
          </a:solidFill>
        </p:grpSpPr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8424863" y="328613"/>
              <a:ext cx="511175" cy="511175"/>
            </a:xfrm>
            <a:custGeom>
              <a:avLst/>
              <a:gdLst>
                <a:gd name="T0" fmla="*/ 844 w 3542"/>
                <a:gd name="T1" fmla="*/ 2844 h 3542"/>
                <a:gd name="T2" fmla="*/ 991 w 3542"/>
                <a:gd name="T3" fmla="*/ 2698 h 3542"/>
                <a:gd name="T4" fmla="*/ 992 w 3542"/>
                <a:gd name="T5" fmla="*/ 2403 h 3542"/>
                <a:gd name="T6" fmla="*/ 1816 w 3542"/>
                <a:gd name="T7" fmla="*/ 237 h 3542"/>
                <a:gd name="T8" fmla="*/ 1487 w 3542"/>
                <a:gd name="T9" fmla="*/ 364 h 3542"/>
                <a:gd name="T10" fmla="*/ 1210 w 3542"/>
                <a:gd name="T11" fmla="*/ 573 h 3542"/>
                <a:gd name="T12" fmla="*/ 999 w 3542"/>
                <a:gd name="T13" fmla="*/ 850 h 3542"/>
                <a:gd name="T14" fmla="*/ 874 w 3542"/>
                <a:gd name="T15" fmla="*/ 1180 h 3542"/>
                <a:gd name="T16" fmla="*/ 848 w 3542"/>
                <a:gd name="T17" fmla="*/ 1546 h 3542"/>
                <a:gd name="T18" fmla="*/ 925 w 3542"/>
                <a:gd name="T19" fmla="*/ 1896 h 3542"/>
                <a:gd name="T20" fmla="*/ 1095 w 3542"/>
                <a:gd name="T21" fmla="*/ 2201 h 3542"/>
                <a:gd name="T22" fmla="*/ 1341 w 3542"/>
                <a:gd name="T23" fmla="*/ 2447 h 3542"/>
                <a:gd name="T24" fmla="*/ 1646 w 3542"/>
                <a:gd name="T25" fmla="*/ 2617 h 3542"/>
                <a:gd name="T26" fmla="*/ 1996 w 3542"/>
                <a:gd name="T27" fmla="*/ 2694 h 3542"/>
                <a:gd name="T28" fmla="*/ 2362 w 3542"/>
                <a:gd name="T29" fmla="*/ 2668 h 3542"/>
                <a:gd name="T30" fmla="*/ 2692 w 3542"/>
                <a:gd name="T31" fmla="*/ 2543 h 3542"/>
                <a:gd name="T32" fmla="*/ 2969 w 3542"/>
                <a:gd name="T33" fmla="*/ 2332 h 3542"/>
                <a:gd name="T34" fmla="*/ 3178 w 3542"/>
                <a:gd name="T35" fmla="*/ 2055 h 3542"/>
                <a:gd name="T36" fmla="*/ 3305 w 3542"/>
                <a:gd name="T37" fmla="*/ 1726 h 3542"/>
                <a:gd name="T38" fmla="*/ 3331 w 3542"/>
                <a:gd name="T39" fmla="*/ 1360 h 3542"/>
                <a:gd name="T40" fmla="*/ 3253 w 3542"/>
                <a:gd name="T41" fmla="*/ 1010 h 3542"/>
                <a:gd name="T42" fmla="*/ 3084 w 3542"/>
                <a:gd name="T43" fmla="*/ 704 h 3542"/>
                <a:gd name="T44" fmla="*/ 2838 w 3542"/>
                <a:gd name="T45" fmla="*/ 458 h 3542"/>
                <a:gd name="T46" fmla="*/ 2532 w 3542"/>
                <a:gd name="T47" fmla="*/ 289 h 3542"/>
                <a:gd name="T48" fmla="*/ 2182 w 3542"/>
                <a:gd name="T49" fmla="*/ 211 h 3542"/>
                <a:gd name="T50" fmla="*/ 2286 w 3542"/>
                <a:gd name="T51" fmla="*/ 13 h 3542"/>
                <a:gd name="T52" fmla="*/ 2654 w 3542"/>
                <a:gd name="T53" fmla="*/ 115 h 3542"/>
                <a:gd name="T54" fmla="*/ 2976 w 3542"/>
                <a:gd name="T55" fmla="*/ 303 h 3542"/>
                <a:gd name="T56" fmla="*/ 3239 w 3542"/>
                <a:gd name="T57" fmla="*/ 566 h 3542"/>
                <a:gd name="T58" fmla="*/ 3427 w 3542"/>
                <a:gd name="T59" fmla="*/ 888 h 3542"/>
                <a:gd name="T60" fmla="*/ 3529 w 3542"/>
                <a:gd name="T61" fmla="*/ 1256 h 3542"/>
                <a:gd name="T62" fmla="*/ 3529 w 3542"/>
                <a:gd name="T63" fmla="*/ 1650 h 3542"/>
                <a:gd name="T64" fmla="*/ 3427 w 3542"/>
                <a:gd name="T65" fmla="*/ 2018 h 3542"/>
                <a:gd name="T66" fmla="*/ 3239 w 3542"/>
                <a:gd name="T67" fmla="*/ 2340 h 3542"/>
                <a:gd name="T68" fmla="*/ 2976 w 3542"/>
                <a:gd name="T69" fmla="*/ 2603 h 3542"/>
                <a:gd name="T70" fmla="*/ 2654 w 3542"/>
                <a:gd name="T71" fmla="*/ 2791 h 3542"/>
                <a:gd name="T72" fmla="*/ 2286 w 3542"/>
                <a:gd name="T73" fmla="*/ 2893 h 3542"/>
                <a:gd name="T74" fmla="*/ 1900 w 3542"/>
                <a:gd name="T75" fmla="*/ 2894 h 3542"/>
                <a:gd name="T76" fmla="*/ 1546 w 3542"/>
                <a:gd name="T77" fmla="*/ 2800 h 3542"/>
                <a:gd name="T78" fmla="*/ 470 w 3542"/>
                <a:gd name="T79" fmla="*/ 3512 h 3542"/>
                <a:gd name="T80" fmla="*/ 397 w 3542"/>
                <a:gd name="T81" fmla="*/ 3542 h 3542"/>
                <a:gd name="T82" fmla="*/ 324 w 3542"/>
                <a:gd name="T83" fmla="*/ 3512 h 3542"/>
                <a:gd name="T84" fmla="*/ 2 w 3542"/>
                <a:gd name="T85" fmla="*/ 3165 h 3542"/>
                <a:gd name="T86" fmla="*/ 17 w 3542"/>
                <a:gd name="T87" fmla="*/ 3087 h 3542"/>
                <a:gd name="T88" fmla="*/ 778 w 3542"/>
                <a:gd name="T89" fmla="*/ 2079 h 3542"/>
                <a:gd name="T90" fmla="*/ 663 w 3542"/>
                <a:gd name="T91" fmla="*/ 1733 h 3542"/>
                <a:gd name="T92" fmla="*/ 640 w 3542"/>
                <a:gd name="T93" fmla="*/ 1353 h 3542"/>
                <a:gd name="T94" fmla="*/ 717 w 3542"/>
                <a:gd name="T95" fmla="*/ 976 h 3542"/>
                <a:gd name="T96" fmla="*/ 884 w 3542"/>
                <a:gd name="T97" fmla="*/ 641 h 3542"/>
                <a:gd name="T98" fmla="*/ 1130 w 3542"/>
                <a:gd name="T99" fmla="*/ 363 h 3542"/>
                <a:gd name="T100" fmla="*/ 1439 w 3542"/>
                <a:gd name="T101" fmla="*/ 153 h 3542"/>
                <a:gd name="T102" fmla="*/ 1797 w 3542"/>
                <a:gd name="T103" fmla="*/ 30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42" h="3542">
                  <a:moveTo>
                    <a:pt x="698" y="2698"/>
                  </a:moveTo>
                  <a:lnTo>
                    <a:pt x="250" y="3145"/>
                  </a:lnTo>
                  <a:lnTo>
                    <a:pt x="397" y="3292"/>
                  </a:lnTo>
                  <a:lnTo>
                    <a:pt x="844" y="2844"/>
                  </a:lnTo>
                  <a:lnTo>
                    <a:pt x="698" y="2698"/>
                  </a:lnTo>
                  <a:close/>
                  <a:moveTo>
                    <a:pt x="992" y="2403"/>
                  </a:moveTo>
                  <a:lnTo>
                    <a:pt x="844" y="2551"/>
                  </a:lnTo>
                  <a:lnTo>
                    <a:pt x="991" y="2698"/>
                  </a:lnTo>
                  <a:lnTo>
                    <a:pt x="1139" y="2550"/>
                  </a:lnTo>
                  <a:lnTo>
                    <a:pt x="1087" y="2504"/>
                  </a:lnTo>
                  <a:lnTo>
                    <a:pt x="1038" y="2455"/>
                  </a:lnTo>
                  <a:lnTo>
                    <a:pt x="992" y="2403"/>
                  </a:lnTo>
                  <a:close/>
                  <a:moveTo>
                    <a:pt x="2089" y="207"/>
                  </a:moveTo>
                  <a:lnTo>
                    <a:pt x="1996" y="211"/>
                  </a:lnTo>
                  <a:lnTo>
                    <a:pt x="1905" y="221"/>
                  </a:lnTo>
                  <a:lnTo>
                    <a:pt x="1816" y="237"/>
                  </a:lnTo>
                  <a:lnTo>
                    <a:pt x="1730" y="261"/>
                  </a:lnTo>
                  <a:lnTo>
                    <a:pt x="1646" y="289"/>
                  </a:lnTo>
                  <a:lnTo>
                    <a:pt x="1565" y="323"/>
                  </a:lnTo>
                  <a:lnTo>
                    <a:pt x="1487" y="364"/>
                  </a:lnTo>
                  <a:lnTo>
                    <a:pt x="1411" y="409"/>
                  </a:lnTo>
                  <a:lnTo>
                    <a:pt x="1341" y="458"/>
                  </a:lnTo>
                  <a:lnTo>
                    <a:pt x="1273" y="513"/>
                  </a:lnTo>
                  <a:lnTo>
                    <a:pt x="1210" y="573"/>
                  </a:lnTo>
                  <a:lnTo>
                    <a:pt x="1150" y="636"/>
                  </a:lnTo>
                  <a:lnTo>
                    <a:pt x="1095" y="704"/>
                  </a:lnTo>
                  <a:lnTo>
                    <a:pt x="1044" y="775"/>
                  </a:lnTo>
                  <a:lnTo>
                    <a:pt x="999" y="850"/>
                  </a:lnTo>
                  <a:lnTo>
                    <a:pt x="960" y="928"/>
                  </a:lnTo>
                  <a:lnTo>
                    <a:pt x="925" y="1010"/>
                  </a:lnTo>
                  <a:lnTo>
                    <a:pt x="897" y="1094"/>
                  </a:lnTo>
                  <a:lnTo>
                    <a:pt x="874" y="1180"/>
                  </a:lnTo>
                  <a:lnTo>
                    <a:pt x="858" y="1269"/>
                  </a:lnTo>
                  <a:lnTo>
                    <a:pt x="848" y="1360"/>
                  </a:lnTo>
                  <a:lnTo>
                    <a:pt x="844" y="1453"/>
                  </a:lnTo>
                  <a:lnTo>
                    <a:pt x="848" y="1546"/>
                  </a:lnTo>
                  <a:lnTo>
                    <a:pt x="858" y="1637"/>
                  </a:lnTo>
                  <a:lnTo>
                    <a:pt x="874" y="1726"/>
                  </a:lnTo>
                  <a:lnTo>
                    <a:pt x="897" y="1812"/>
                  </a:lnTo>
                  <a:lnTo>
                    <a:pt x="925" y="1896"/>
                  </a:lnTo>
                  <a:lnTo>
                    <a:pt x="960" y="1977"/>
                  </a:lnTo>
                  <a:lnTo>
                    <a:pt x="999" y="2055"/>
                  </a:lnTo>
                  <a:lnTo>
                    <a:pt x="1044" y="2131"/>
                  </a:lnTo>
                  <a:lnTo>
                    <a:pt x="1095" y="2201"/>
                  </a:lnTo>
                  <a:lnTo>
                    <a:pt x="1150" y="2269"/>
                  </a:lnTo>
                  <a:lnTo>
                    <a:pt x="1210" y="2332"/>
                  </a:lnTo>
                  <a:lnTo>
                    <a:pt x="1273" y="2392"/>
                  </a:lnTo>
                  <a:lnTo>
                    <a:pt x="1341" y="2447"/>
                  </a:lnTo>
                  <a:lnTo>
                    <a:pt x="1411" y="2498"/>
                  </a:lnTo>
                  <a:lnTo>
                    <a:pt x="1487" y="2543"/>
                  </a:lnTo>
                  <a:lnTo>
                    <a:pt x="1565" y="2582"/>
                  </a:lnTo>
                  <a:lnTo>
                    <a:pt x="1646" y="2617"/>
                  </a:lnTo>
                  <a:lnTo>
                    <a:pt x="1730" y="2645"/>
                  </a:lnTo>
                  <a:lnTo>
                    <a:pt x="1816" y="2668"/>
                  </a:lnTo>
                  <a:lnTo>
                    <a:pt x="1905" y="2684"/>
                  </a:lnTo>
                  <a:lnTo>
                    <a:pt x="1996" y="2694"/>
                  </a:lnTo>
                  <a:lnTo>
                    <a:pt x="2089" y="2698"/>
                  </a:lnTo>
                  <a:lnTo>
                    <a:pt x="2182" y="2694"/>
                  </a:lnTo>
                  <a:lnTo>
                    <a:pt x="2273" y="2684"/>
                  </a:lnTo>
                  <a:lnTo>
                    <a:pt x="2362" y="2668"/>
                  </a:lnTo>
                  <a:lnTo>
                    <a:pt x="2448" y="2645"/>
                  </a:lnTo>
                  <a:lnTo>
                    <a:pt x="2532" y="2617"/>
                  </a:lnTo>
                  <a:lnTo>
                    <a:pt x="2614" y="2582"/>
                  </a:lnTo>
                  <a:lnTo>
                    <a:pt x="2692" y="2543"/>
                  </a:lnTo>
                  <a:lnTo>
                    <a:pt x="2767" y="2498"/>
                  </a:lnTo>
                  <a:lnTo>
                    <a:pt x="2838" y="2447"/>
                  </a:lnTo>
                  <a:lnTo>
                    <a:pt x="2906" y="2392"/>
                  </a:lnTo>
                  <a:lnTo>
                    <a:pt x="2969" y="2332"/>
                  </a:lnTo>
                  <a:lnTo>
                    <a:pt x="3029" y="2269"/>
                  </a:lnTo>
                  <a:lnTo>
                    <a:pt x="3084" y="2201"/>
                  </a:lnTo>
                  <a:lnTo>
                    <a:pt x="3133" y="2131"/>
                  </a:lnTo>
                  <a:lnTo>
                    <a:pt x="3178" y="2055"/>
                  </a:lnTo>
                  <a:lnTo>
                    <a:pt x="3219" y="1977"/>
                  </a:lnTo>
                  <a:lnTo>
                    <a:pt x="3253" y="1896"/>
                  </a:lnTo>
                  <a:lnTo>
                    <a:pt x="3281" y="1812"/>
                  </a:lnTo>
                  <a:lnTo>
                    <a:pt x="3305" y="1726"/>
                  </a:lnTo>
                  <a:lnTo>
                    <a:pt x="3321" y="1637"/>
                  </a:lnTo>
                  <a:lnTo>
                    <a:pt x="3331" y="1546"/>
                  </a:lnTo>
                  <a:lnTo>
                    <a:pt x="3335" y="1453"/>
                  </a:lnTo>
                  <a:lnTo>
                    <a:pt x="3331" y="1360"/>
                  </a:lnTo>
                  <a:lnTo>
                    <a:pt x="3321" y="1269"/>
                  </a:lnTo>
                  <a:lnTo>
                    <a:pt x="3305" y="1180"/>
                  </a:lnTo>
                  <a:lnTo>
                    <a:pt x="3281" y="1094"/>
                  </a:lnTo>
                  <a:lnTo>
                    <a:pt x="3253" y="1010"/>
                  </a:lnTo>
                  <a:lnTo>
                    <a:pt x="3219" y="928"/>
                  </a:lnTo>
                  <a:lnTo>
                    <a:pt x="3178" y="850"/>
                  </a:lnTo>
                  <a:lnTo>
                    <a:pt x="3133" y="775"/>
                  </a:lnTo>
                  <a:lnTo>
                    <a:pt x="3084" y="704"/>
                  </a:lnTo>
                  <a:lnTo>
                    <a:pt x="3029" y="636"/>
                  </a:lnTo>
                  <a:lnTo>
                    <a:pt x="2969" y="573"/>
                  </a:lnTo>
                  <a:lnTo>
                    <a:pt x="2906" y="513"/>
                  </a:lnTo>
                  <a:lnTo>
                    <a:pt x="2838" y="458"/>
                  </a:lnTo>
                  <a:lnTo>
                    <a:pt x="2767" y="409"/>
                  </a:lnTo>
                  <a:lnTo>
                    <a:pt x="2692" y="364"/>
                  </a:lnTo>
                  <a:lnTo>
                    <a:pt x="2614" y="323"/>
                  </a:lnTo>
                  <a:lnTo>
                    <a:pt x="2532" y="289"/>
                  </a:lnTo>
                  <a:lnTo>
                    <a:pt x="2448" y="261"/>
                  </a:lnTo>
                  <a:lnTo>
                    <a:pt x="2362" y="237"/>
                  </a:lnTo>
                  <a:lnTo>
                    <a:pt x="2273" y="221"/>
                  </a:lnTo>
                  <a:lnTo>
                    <a:pt x="2182" y="211"/>
                  </a:lnTo>
                  <a:lnTo>
                    <a:pt x="2089" y="207"/>
                  </a:lnTo>
                  <a:close/>
                  <a:moveTo>
                    <a:pt x="2089" y="0"/>
                  </a:moveTo>
                  <a:lnTo>
                    <a:pt x="2189" y="3"/>
                  </a:lnTo>
                  <a:lnTo>
                    <a:pt x="2286" y="13"/>
                  </a:lnTo>
                  <a:lnTo>
                    <a:pt x="2382" y="30"/>
                  </a:lnTo>
                  <a:lnTo>
                    <a:pt x="2475" y="52"/>
                  </a:lnTo>
                  <a:lnTo>
                    <a:pt x="2566" y="81"/>
                  </a:lnTo>
                  <a:lnTo>
                    <a:pt x="2654" y="115"/>
                  </a:lnTo>
                  <a:lnTo>
                    <a:pt x="2739" y="153"/>
                  </a:lnTo>
                  <a:lnTo>
                    <a:pt x="2822" y="199"/>
                  </a:lnTo>
                  <a:lnTo>
                    <a:pt x="2901" y="248"/>
                  </a:lnTo>
                  <a:lnTo>
                    <a:pt x="2976" y="303"/>
                  </a:lnTo>
                  <a:lnTo>
                    <a:pt x="3048" y="363"/>
                  </a:lnTo>
                  <a:lnTo>
                    <a:pt x="3116" y="426"/>
                  </a:lnTo>
                  <a:lnTo>
                    <a:pt x="3179" y="494"/>
                  </a:lnTo>
                  <a:lnTo>
                    <a:pt x="3239" y="566"/>
                  </a:lnTo>
                  <a:lnTo>
                    <a:pt x="3294" y="641"/>
                  </a:lnTo>
                  <a:lnTo>
                    <a:pt x="3343" y="720"/>
                  </a:lnTo>
                  <a:lnTo>
                    <a:pt x="3389" y="803"/>
                  </a:lnTo>
                  <a:lnTo>
                    <a:pt x="3427" y="888"/>
                  </a:lnTo>
                  <a:lnTo>
                    <a:pt x="3462" y="976"/>
                  </a:lnTo>
                  <a:lnTo>
                    <a:pt x="3490" y="1067"/>
                  </a:lnTo>
                  <a:lnTo>
                    <a:pt x="3512" y="1160"/>
                  </a:lnTo>
                  <a:lnTo>
                    <a:pt x="3529" y="1256"/>
                  </a:lnTo>
                  <a:lnTo>
                    <a:pt x="3539" y="1353"/>
                  </a:lnTo>
                  <a:lnTo>
                    <a:pt x="3542" y="1453"/>
                  </a:lnTo>
                  <a:lnTo>
                    <a:pt x="3539" y="1552"/>
                  </a:lnTo>
                  <a:lnTo>
                    <a:pt x="3529" y="1650"/>
                  </a:lnTo>
                  <a:lnTo>
                    <a:pt x="3512" y="1745"/>
                  </a:lnTo>
                  <a:lnTo>
                    <a:pt x="3490" y="1839"/>
                  </a:lnTo>
                  <a:lnTo>
                    <a:pt x="3462" y="1930"/>
                  </a:lnTo>
                  <a:lnTo>
                    <a:pt x="3427" y="2018"/>
                  </a:lnTo>
                  <a:lnTo>
                    <a:pt x="3389" y="2103"/>
                  </a:lnTo>
                  <a:lnTo>
                    <a:pt x="3343" y="2185"/>
                  </a:lnTo>
                  <a:lnTo>
                    <a:pt x="3294" y="2265"/>
                  </a:lnTo>
                  <a:lnTo>
                    <a:pt x="3239" y="2340"/>
                  </a:lnTo>
                  <a:lnTo>
                    <a:pt x="3179" y="2412"/>
                  </a:lnTo>
                  <a:lnTo>
                    <a:pt x="3116" y="2479"/>
                  </a:lnTo>
                  <a:lnTo>
                    <a:pt x="3048" y="2543"/>
                  </a:lnTo>
                  <a:lnTo>
                    <a:pt x="2976" y="2603"/>
                  </a:lnTo>
                  <a:lnTo>
                    <a:pt x="2901" y="2658"/>
                  </a:lnTo>
                  <a:lnTo>
                    <a:pt x="2822" y="2707"/>
                  </a:lnTo>
                  <a:lnTo>
                    <a:pt x="2739" y="2752"/>
                  </a:lnTo>
                  <a:lnTo>
                    <a:pt x="2654" y="2791"/>
                  </a:lnTo>
                  <a:lnTo>
                    <a:pt x="2566" y="2825"/>
                  </a:lnTo>
                  <a:lnTo>
                    <a:pt x="2475" y="2854"/>
                  </a:lnTo>
                  <a:lnTo>
                    <a:pt x="2382" y="2875"/>
                  </a:lnTo>
                  <a:lnTo>
                    <a:pt x="2286" y="2893"/>
                  </a:lnTo>
                  <a:lnTo>
                    <a:pt x="2189" y="2902"/>
                  </a:lnTo>
                  <a:lnTo>
                    <a:pt x="2089" y="2906"/>
                  </a:lnTo>
                  <a:lnTo>
                    <a:pt x="1994" y="2902"/>
                  </a:lnTo>
                  <a:lnTo>
                    <a:pt x="1900" y="2894"/>
                  </a:lnTo>
                  <a:lnTo>
                    <a:pt x="1809" y="2879"/>
                  </a:lnTo>
                  <a:lnTo>
                    <a:pt x="1718" y="2857"/>
                  </a:lnTo>
                  <a:lnTo>
                    <a:pt x="1631" y="2831"/>
                  </a:lnTo>
                  <a:lnTo>
                    <a:pt x="1546" y="2800"/>
                  </a:lnTo>
                  <a:lnTo>
                    <a:pt x="1463" y="2764"/>
                  </a:lnTo>
                  <a:lnTo>
                    <a:pt x="1384" y="2722"/>
                  </a:lnTo>
                  <a:lnTo>
                    <a:pt x="1306" y="2676"/>
                  </a:lnTo>
                  <a:lnTo>
                    <a:pt x="470" y="3512"/>
                  </a:lnTo>
                  <a:lnTo>
                    <a:pt x="454" y="3525"/>
                  </a:lnTo>
                  <a:lnTo>
                    <a:pt x="436" y="3534"/>
                  </a:lnTo>
                  <a:lnTo>
                    <a:pt x="418" y="3540"/>
                  </a:lnTo>
                  <a:lnTo>
                    <a:pt x="397" y="3542"/>
                  </a:lnTo>
                  <a:lnTo>
                    <a:pt x="378" y="3540"/>
                  </a:lnTo>
                  <a:lnTo>
                    <a:pt x="358" y="3534"/>
                  </a:lnTo>
                  <a:lnTo>
                    <a:pt x="340" y="3525"/>
                  </a:lnTo>
                  <a:lnTo>
                    <a:pt x="324" y="3512"/>
                  </a:lnTo>
                  <a:lnTo>
                    <a:pt x="30" y="3218"/>
                  </a:lnTo>
                  <a:lnTo>
                    <a:pt x="17" y="3203"/>
                  </a:lnTo>
                  <a:lnTo>
                    <a:pt x="8" y="3185"/>
                  </a:lnTo>
                  <a:lnTo>
                    <a:pt x="2" y="3165"/>
                  </a:lnTo>
                  <a:lnTo>
                    <a:pt x="0" y="3145"/>
                  </a:lnTo>
                  <a:lnTo>
                    <a:pt x="2" y="3124"/>
                  </a:lnTo>
                  <a:lnTo>
                    <a:pt x="8" y="3105"/>
                  </a:lnTo>
                  <a:lnTo>
                    <a:pt x="17" y="3087"/>
                  </a:lnTo>
                  <a:lnTo>
                    <a:pt x="30" y="3072"/>
                  </a:lnTo>
                  <a:lnTo>
                    <a:pt x="866" y="2236"/>
                  </a:lnTo>
                  <a:lnTo>
                    <a:pt x="820" y="2158"/>
                  </a:lnTo>
                  <a:lnTo>
                    <a:pt x="778" y="2079"/>
                  </a:lnTo>
                  <a:lnTo>
                    <a:pt x="742" y="1996"/>
                  </a:lnTo>
                  <a:lnTo>
                    <a:pt x="711" y="1911"/>
                  </a:lnTo>
                  <a:lnTo>
                    <a:pt x="685" y="1824"/>
                  </a:lnTo>
                  <a:lnTo>
                    <a:pt x="663" y="1733"/>
                  </a:lnTo>
                  <a:lnTo>
                    <a:pt x="648" y="1642"/>
                  </a:lnTo>
                  <a:lnTo>
                    <a:pt x="640" y="1548"/>
                  </a:lnTo>
                  <a:lnTo>
                    <a:pt x="636" y="1453"/>
                  </a:lnTo>
                  <a:lnTo>
                    <a:pt x="640" y="1353"/>
                  </a:lnTo>
                  <a:lnTo>
                    <a:pt x="649" y="1256"/>
                  </a:lnTo>
                  <a:lnTo>
                    <a:pt x="667" y="1160"/>
                  </a:lnTo>
                  <a:lnTo>
                    <a:pt x="688" y="1067"/>
                  </a:lnTo>
                  <a:lnTo>
                    <a:pt x="717" y="976"/>
                  </a:lnTo>
                  <a:lnTo>
                    <a:pt x="751" y="888"/>
                  </a:lnTo>
                  <a:lnTo>
                    <a:pt x="790" y="803"/>
                  </a:lnTo>
                  <a:lnTo>
                    <a:pt x="835" y="720"/>
                  </a:lnTo>
                  <a:lnTo>
                    <a:pt x="884" y="641"/>
                  </a:lnTo>
                  <a:lnTo>
                    <a:pt x="939" y="566"/>
                  </a:lnTo>
                  <a:lnTo>
                    <a:pt x="999" y="494"/>
                  </a:lnTo>
                  <a:lnTo>
                    <a:pt x="1063" y="426"/>
                  </a:lnTo>
                  <a:lnTo>
                    <a:pt x="1130" y="363"/>
                  </a:lnTo>
                  <a:lnTo>
                    <a:pt x="1202" y="303"/>
                  </a:lnTo>
                  <a:lnTo>
                    <a:pt x="1277" y="248"/>
                  </a:lnTo>
                  <a:lnTo>
                    <a:pt x="1357" y="199"/>
                  </a:lnTo>
                  <a:lnTo>
                    <a:pt x="1439" y="153"/>
                  </a:lnTo>
                  <a:lnTo>
                    <a:pt x="1524" y="115"/>
                  </a:lnTo>
                  <a:lnTo>
                    <a:pt x="1612" y="81"/>
                  </a:lnTo>
                  <a:lnTo>
                    <a:pt x="1703" y="52"/>
                  </a:lnTo>
                  <a:lnTo>
                    <a:pt x="1797" y="30"/>
                  </a:lnTo>
                  <a:lnTo>
                    <a:pt x="1892" y="13"/>
                  </a:lnTo>
                  <a:lnTo>
                    <a:pt x="1990" y="3"/>
                  </a:lnTo>
                  <a:lnTo>
                    <a:pt x="20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56" name="Freeform 50"/>
            <p:cNvSpPr>
              <a:spLocks noEditPoints="1"/>
            </p:cNvSpPr>
            <p:nvPr/>
          </p:nvSpPr>
          <p:spPr bwMode="auto">
            <a:xfrm>
              <a:off x="8577263" y="388938"/>
              <a:ext cx="298450" cy="298450"/>
            </a:xfrm>
            <a:custGeom>
              <a:avLst/>
              <a:gdLst>
                <a:gd name="T0" fmla="*/ 889 w 2075"/>
                <a:gd name="T1" fmla="*/ 221 h 2075"/>
                <a:gd name="T2" fmla="*/ 681 w 2075"/>
                <a:gd name="T3" fmla="*/ 288 h 2075"/>
                <a:gd name="T4" fmla="*/ 502 w 2075"/>
                <a:gd name="T5" fmla="*/ 403 h 2075"/>
                <a:gd name="T6" fmla="*/ 359 w 2075"/>
                <a:gd name="T7" fmla="*/ 560 h 2075"/>
                <a:gd name="T8" fmla="*/ 260 w 2075"/>
                <a:gd name="T9" fmla="*/ 748 h 2075"/>
                <a:gd name="T10" fmla="*/ 210 w 2075"/>
                <a:gd name="T11" fmla="*/ 962 h 2075"/>
                <a:gd name="T12" fmla="*/ 221 w 2075"/>
                <a:gd name="T13" fmla="*/ 1186 h 2075"/>
                <a:gd name="T14" fmla="*/ 288 w 2075"/>
                <a:gd name="T15" fmla="*/ 1394 h 2075"/>
                <a:gd name="T16" fmla="*/ 402 w 2075"/>
                <a:gd name="T17" fmla="*/ 1573 h 2075"/>
                <a:gd name="T18" fmla="*/ 559 w 2075"/>
                <a:gd name="T19" fmla="*/ 1716 h 2075"/>
                <a:gd name="T20" fmla="*/ 748 w 2075"/>
                <a:gd name="T21" fmla="*/ 1815 h 2075"/>
                <a:gd name="T22" fmla="*/ 962 w 2075"/>
                <a:gd name="T23" fmla="*/ 1865 h 2075"/>
                <a:gd name="T24" fmla="*/ 1186 w 2075"/>
                <a:gd name="T25" fmla="*/ 1854 h 2075"/>
                <a:gd name="T26" fmla="*/ 1393 w 2075"/>
                <a:gd name="T27" fmla="*/ 1787 h 2075"/>
                <a:gd name="T28" fmla="*/ 1572 w 2075"/>
                <a:gd name="T29" fmla="*/ 1673 h 2075"/>
                <a:gd name="T30" fmla="*/ 1715 w 2075"/>
                <a:gd name="T31" fmla="*/ 1516 h 2075"/>
                <a:gd name="T32" fmla="*/ 1815 w 2075"/>
                <a:gd name="T33" fmla="*/ 1327 h 2075"/>
                <a:gd name="T34" fmla="*/ 1864 w 2075"/>
                <a:gd name="T35" fmla="*/ 1113 h 2075"/>
                <a:gd name="T36" fmla="*/ 1854 w 2075"/>
                <a:gd name="T37" fmla="*/ 889 h 2075"/>
                <a:gd name="T38" fmla="*/ 1787 w 2075"/>
                <a:gd name="T39" fmla="*/ 682 h 2075"/>
                <a:gd name="T40" fmla="*/ 1672 w 2075"/>
                <a:gd name="T41" fmla="*/ 503 h 2075"/>
                <a:gd name="T42" fmla="*/ 1515 w 2075"/>
                <a:gd name="T43" fmla="*/ 360 h 2075"/>
                <a:gd name="T44" fmla="*/ 1327 w 2075"/>
                <a:gd name="T45" fmla="*/ 260 h 2075"/>
                <a:gd name="T46" fmla="*/ 1113 w 2075"/>
                <a:gd name="T47" fmla="*/ 211 h 2075"/>
                <a:gd name="T48" fmla="*/ 1123 w 2075"/>
                <a:gd name="T49" fmla="*/ 4 h 2075"/>
                <a:gd name="T50" fmla="*/ 1365 w 2075"/>
                <a:gd name="T51" fmla="*/ 53 h 2075"/>
                <a:gd name="T52" fmla="*/ 1583 w 2075"/>
                <a:gd name="T53" fmla="*/ 156 h 2075"/>
                <a:gd name="T54" fmla="*/ 1771 w 2075"/>
                <a:gd name="T55" fmla="*/ 304 h 2075"/>
                <a:gd name="T56" fmla="*/ 1919 w 2075"/>
                <a:gd name="T57" fmla="*/ 492 h 2075"/>
                <a:gd name="T58" fmla="*/ 2022 w 2075"/>
                <a:gd name="T59" fmla="*/ 710 h 2075"/>
                <a:gd name="T60" fmla="*/ 2071 w 2075"/>
                <a:gd name="T61" fmla="*/ 952 h 2075"/>
                <a:gd name="T62" fmla="*/ 2062 w 2075"/>
                <a:gd name="T63" fmla="*/ 1206 h 2075"/>
                <a:gd name="T64" fmla="*/ 1993 w 2075"/>
                <a:gd name="T65" fmla="*/ 1441 h 2075"/>
                <a:gd name="T66" fmla="*/ 1875 w 2075"/>
                <a:gd name="T67" fmla="*/ 1650 h 2075"/>
                <a:gd name="T68" fmla="*/ 1712 w 2075"/>
                <a:gd name="T69" fmla="*/ 1825 h 2075"/>
                <a:gd name="T70" fmla="*/ 1513 w 2075"/>
                <a:gd name="T71" fmla="*/ 1959 h 2075"/>
                <a:gd name="T72" fmla="*/ 1287 w 2075"/>
                <a:gd name="T73" fmla="*/ 2045 h 2075"/>
                <a:gd name="T74" fmla="*/ 1037 w 2075"/>
                <a:gd name="T75" fmla="*/ 2075 h 2075"/>
                <a:gd name="T76" fmla="*/ 788 w 2075"/>
                <a:gd name="T77" fmla="*/ 2045 h 2075"/>
                <a:gd name="T78" fmla="*/ 561 w 2075"/>
                <a:gd name="T79" fmla="*/ 1959 h 2075"/>
                <a:gd name="T80" fmla="*/ 363 w 2075"/>
                <a:gd name="T81" fmla="*/ 1825 h 2075"/>
                <a:gd name="T82" fmla="*/ 200 w 2075"/>
                <a:gd name="T83" fmla="*/ 1650 h 2075"/>
                <a:gd name="T84" fmla="*/ 81 w 2075"/>
                <a:gd name="T85" fmla="*/ 1441 h 2075"/>
                <a:gd name="T86" fmla="*/ 13 w 2075"/>
                <a:gd name="T87" fmla="*/ 1206 h 2075"/>
                <a:gd name="T88" fmla="*/ 3 w 2075"/>
                <a:gd name="T89" fmla="*/ 952 h 2075"/>
                <a:gd name="T90" fmla="*/ 52 w 2075"/>
                <a:gd name="T91" fmla="*/ 710 h 2075"/>
                <a:gd name="T92" fmla="*/ 156 w 2075"/>
                <a:gd name="T93" fmla="*/ 492 h 2075"/>
                <a:gd name="T94" fmla="*/ 304 w 2075"/>
                <a:gd name="T95" fmla="*/ 304 h 2075"/>
                <a:gd name="T96" fmla="*/ 491 w 2075"/>
                <a:gd name="T97" fmla="*/ 156 h 2075"/>
                <a:gd name="T98" fmla="*/ 709 w 2075"/>
                <a:gd name="T99" fmla="*/ 53 h 2075"/>
                <a:gd name="T100" fmla="*/ 952 w 2075"/>
                <a:gd name="T101" fmla="*/ 4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5" h="2075">
                  <a:moveTo>
                    <a:pt x="1037" y="208"/>
                  </a:moveTo>
                  <a:lnTo>
                    <a:pt x="962" y="211"/>
                  </a:lnTo>
                  <a:lnTo>
                    <a:pt x="889" y="221"/>
                  </a:lnTo>
                  <a:lnTo>
                    <a:pt x="817" y="238"/>
                  </a:lnTo>
                  <a:lnTo>
                    <a:pt x="748" y="260"/>
                  </a:lnTo>
                  <a:lnTo>
                    <a:pt x="681" y="288"/>
                  </a:lnTo>
                  <a:lnTo>
                    <a:pt x="618" y="321"/>
                  </a:lnTo>
                  <a:lnTo>
                    <a:pt x="559" y="360"/>
                  </a:lnTo>
                  <a:lnTo>
                    <a:pt x="502" y="403"/>
                  </a:lnTo>
                  <a:lnTo>
                    <a:pt x="451" y="451"/>
                  </a:lnTo>
                  <a:lnTo>
                    <a:pt x="402" y="503"/>
                  </a:lnTo>
                  <a:lnTo>
                    <a:pt x="359" y="560"/>
                  </a:lnTo>
                  <a:lnTo>
                    <a:pt x="321" y="619"/>
                  </a:lnTo>
                  <a:lnTo>
                    <a:pt x="288" y="682"/>
                  </a:lnTo>
                  <a:lnTo>
                    <a:pt x="260" y="748"/>
                  </a:lnTo>
                  <a:lnTo>
                    <a:pt x="237" y="817"/>
                  </a:lnTo>
                  <a:lnTo>
                    <a:pt x="221" y="889"/>
                  </a:lnTo>
                  <a:lnTo>
                    <a:pt x="210" y="962"/>
                  </a:lnTo>
                  <a:lnTo>
                    <a:pt x="207" y="1038"/>
                  </a:lnTo>
                  <a:lnTo>
                    <a:pt x="210" y="1113"/>
                  </a:lnTo>
                  <a:lnTo>
                    <a:pt x="221" y="1186"/>
                  </a:lnTo>
                  <a:lnTo>
                    <a:pt x="237" y="1258"/>
                  </a:lnTo>
                  <a:lnTo>
                    <a:pt x="260" y="1327"/>
                  </a:lnTo>
                  <a:lnTo>
                    <a:pt x="288" y="1394"/>
                  </a:lnTo>
                  <a:lnTo>
                    <a:pt x="321" y="1457"/>
                  </a:lnTo>
                  <a:lnTo>
                    <a:pt x="359" y="1516"/>
                  </a:lnTo>
                  <a:lnTo>
                    <a:pt x="402" y="1573"/>
                  </a:lnTo>
                  <a:lnTo>
                    <a:pt x="451" y="1624"/>
                  </a:lnTo>
                  <a:lnTo>
                    <a:pt x="502" y="1673"/>
                  </a:lnTo>
                  <a:lnTo>
                    <a:pt x="559" y="1716"/>
                  </a:lnTo>
                  <a:lnTo>
                    <a:pt x="618" y="1754"/>
                  </a:lnTo>
                  <a:lnTo>
                    <a:pt x="681" y="1787"/>
                  </a:lnTo>
                  <a:lnTo>
                    <a:pt x="748" y="1815"/>
                  </a:lnTo>
                  <a:lnTo>
                    <a:pt x="817" y="1838"/>
                  </a:lnTo>
                  <a:lnTo>
                    <a:pt x="889" y="1854"/>
                  </a:lnTo>
                  <a:lnTo>
                    <a:pt x="962" y="1865"/>
                  </a:lnTo>
                  <a:lnTo>
                    <a:pt x="1037" y="1868"/>
                  </a:lnTo>
                  <a:lnTo>
                    <a:pt x="1113" y="1865"/>
                  </a:lnTo>
                  <a:lnTo>
                    <a:pt x="1186" y="1854"/>
                  </a:lnTo>
                  <a:lnTo>
                    <a:pt x="1258" y="1838"/>
                  </a:lnTo>
                  <a:lnTo>
                    <a:pt x="1327" y="1815"/>
                  </a:lnTo>
                  <a:lnTo>
                    <a:pt x="1393" y="1787"/>
                  </a:lnTo>
                  <a:lnTo>
                    <a:pt x="1456" y="1754"/>
                  </a:lnTo>
                  <a:lnTo>
                    <a:pt x="1515" y="1716"/>
                  </a:lnTo>
                  <a:lnTo>
                    <a:pt x="1572" y="1673"/>
                  </a:lnTo>
                  <a:lnTo>
                    <a:pt x="1624" y="1624"/>
                  </a:lnTo>
                  <a:lnTo>
                    <a:pt x="1672" y="1573"/>
                  </a:lnTo>
                  <a:lnTo>
                    <a:pt x="1715" y="1516"/>
                  </a:lnTo>
                  <a:lnTo>
                    <a:pt x="1754" y="1457"/>
                  </a:lnTo>
                  <a:lnTo>
                    <a:pt x="1787" y="1394"/>
                  </a:lnTo>
                  <a:lnTo>
                    <a:pt x="1815" y="1327"/>
                  </a:lnTo>
                  <a:lnTo>
                    <a:pt x="1837" y="1258"/>
                  </a:lnTo>
                  <a:lnTo>
                    <a:pt x="1854" y="1186"/>
                  </a:lnTo>
                  <a:lnTo>
                    <a:pt x="1864" y="1113"/>
                  </a:lnTo>
                  <a:lnTo>
                    <a:pt x="1867" y="1038"/>
                  </a:lnTo>
                  <a:lnTo>
                    <a:pt x="1864" y="962"/>
                  </a:lnTo>
                  <a:lnTo>
                    <a:pt x="1854" y="889"/>
                  </a:lnTo>
                  <a:lnTo>
                    <a:pt x="1837" y="817"/>
                  </a:lnTo>
                  <a:lnTo>
                    <a:pt x="1815" y="748"/>
                  </a:lnTo>
                  <a:lnTo>
                    <a:pt x="1787" y="682"/>
                  </a:lnTo>
                  <a:lnTo>
                    <a:pt x="1754" y="619"/>
                  </a:lnTo>
                  <a:lnTo>
                    <a:pt x="1715" y="560"/>
                  </a:lnTo>
                  <a:lnTo>
                    <a:pt x="1672" y="503"/>
                  </a:lnTo>
                  <a:lnTo>
                    <a:pt x="1624" y="451"/>
                  </a:lnTo>
                  <a:lnTo>
                    <a:pt x="1572" y="403"/>
                  </a:lnTo>
                  <a:lnTo>
                    <a:pt x="1515" y="360"/>
                  </a:lnTo>
                  <a:lnTo>
                    <a:pt x="1456" y="321"/>
                  </a:lnTo>
                  <a:lnTo>
                    <a:pt x="1393" y="288"/>
                  </a:lnTo>
                  <a:lnTo>
                    <a:pt x="1327" y="260"/>
                  </a:lnTo>
                  <a:lnTo>
                    <a:pt x="1258" y="238"/>
                  </a:lnTo>
                  <a:lnTo>
                    <a:pt x="1186" y="221"/>
                  </a:lnTo>
                  <a:lnTo>
                    <a:pt x="1113" y="211"/>
                  </a:lnTo>
                  <a:lnTo>
                    <a:pt x="1037" y="208"/>
                  </a:lnTo>
                  <a:close/>
                  <a:moveTo>
                    <a:pt x="1037" y="0"/>
                  </a:moveTo>
                  <a:lnTo>
                    <a:pt x="1123" y="4"/>
                  </a:lnTo>
                  <a:lnTo>
                    <a:pt x="1205" y="13"/>
                  </a:lnTo>
                  <a:lnTo>
                    <a:pt x="1287" y="30"/>
                  </a:lnTo>
                  <a:lnTo>
                    <a:pt x="1365" y="53"/>
                  </a:lnTo>
                  <a:lnTo>
                    <a:pt x="1440" y="82"/>
                  </a:lnTo>
                  <a:lnTo>
                    <a:pt x="1513" y="116"/>
                  </a:lnTo>
                  <a:lnTo>
                    <a:pt x="1583" y="156"/>
                  </a:lnTo>
                  <a:lnTo>
                    <a:pt x="1650" y="200"/>
                  </a:lnTo>
                  <a:lnTo>
                    <a:pt x="1712" y="250"/>
                  </a:lnTo>
                  <a:lnTo>
                    <a:pt x="1771" y="304"/>
                  </a:lnTo>
                  <a:lnTo>
                    <a:pt x="1825" y="363"/>
                  </a:lnTo>
                  <a:lnTo>
                    <a:pt x="1875" y="425"/>
                  </a:lnTo>
                  <a:lnTo>
                    <a:pt x="1919" y="492"/>
                  </a:lnTo>
                  <a:lnTo>
                    <a:pt x="1959" y="562"/>
                  </a:lnTo>
                  <a:lnTo>
                    <a:pt x="1993" y="635"/>
                  </a:lnTo>
                  <a:lnTo>
                    <a:pt x="2022" y="710"/>
                  </a:lnTo>
                  <a:lnTo>
                    <a:pt x="2045" y="788"/>
                  </a:lnTo>
                  <a:lnTo>
                    <a:pt x="2062" y="870"/>
                  </a:lnTo>
                  <a:lnTo>
                    <a:pt x="2071" y="952"/>
                  </a:lnTo>
                  <a:lnTo>
                    <a:pt x="2075" y="1038"/>
                  </a:lnTo>
                  <a:lnTo>
                    <a:pt x="2071" y="1123"/>
                  </a:lnTo>
                  <a:lnTo>
                    <a:pt x="2062" y="1206"/>
                  </a:lnTo>
                  <a:lnTo>
                    <a:pt x="2045" y="1287"/>
                  </a:lnTo>
                  <a:lnTo>
                    <a:pt x="2022" y="1366"/>
                  </a:lnTo>
                  <a:lnTo>
                    <a:pt x="1993" y="1441"/>
                  </a:lnTo>
                  <a:lnTo>
                    <a:pt x="1959" y="1514"/>
                  </a:lnTo>
                  <a:lnTo>
                    <a:pt x="1919" y="1584"/>
                  </a:lnTo>
                  <a:lnTo>
                    <a:pt x="1875" y="1650"/>
                  </a:lnTo>
                  <a:lnTo>
                    <a:pt x="1825" y="1712"/>
                  </a:lnTo>
                  <a:lnTo>
                    <a:pt x="1771" y="1771"/>
                  </a:lnTo>
                  <a:lnTo>
                    <a:pt x="1712" y="1825"/>
                  </a:lnTo>
                  <a:lnTo>
                    <a:pt x="1650" y="1875"/>
                  </a:lnTo>
                  <a:lnTo>
                    <a:pt x="1583" y="1920"/>
                  </a:lnTo>
                  <a:lnTo>
                    <a:pt x="1513" y="1959"/>
                  </a:lnTo>
                  <a:lnTo>
                    <a:pt x="1440" y="1994"/>
                  </a:lnTo>
                  <a:lnTo>
                    <a:pt x="1365" y="2023"/>
                  </a:lnTo>
                  <a:lnTo>
                    <a:pt x="1287" y="2045"/>
                  </a:lnTo>
                  <a:lnTo>
                    <a:pt x="1205" y="2062"/>
                  </a:lnTo>
                  <a:lnTo>
                    <a:pt x="1123" y="2072"/>
                  </a:lnTo>
                  <a:lnTo>
                    <a:pt x="1037" y="2075"/>
                  </a:lnTo>
                  <a:lnTo>
                    <a:pt x="952" y="2072"/>
                  </a:lnTo>
                  <a:lnTo>
                    <a:pt x="869" y="2062"/>
                  </a:lnTo>
                  <a:lnTo>
                    <a:pt x="788" y="2045"/>
                  </a:lnTo>
                  <a:lnTo>
                    <a:pt x="709" y="2023"/>
                  </a:lnTo>
                  <a:lnTo>
                    <a:pt x="634" y="1994"/>
                  </a:lnTo>
                  <a:lnTo>
                    <a:pt x="561" y="1959"/>
                  </a:lnTo>
                  <a:lnTo>
                    <a:pt x="491" y="1920"/>
                  </a:lnTo>
                  <a:lnTo>
                    <a:pt x="425" y="1875"/>
                  </a:lnTo>
                  <a:lnTo>
                    <a:pt x="363" y="1825"/>
                  </a:lnTo>
                  <a:lnTo>
                    <a:pt x="304" y="1771"/>
                  </a:lnTo>
                  <a:lnTo>
                    <a:pt x="250" y="1712"/>
                  </a:lnTo>
                  <a:lnTo>
                    <a:pt x="200" y="1650"/>
                  </a:lnTo>
                  <a:lnTo>
                    <a:pt x="156" y="1584"/>
                  </a:lnTo>
                  <a:lnTo>
                    <a:pt x="116" y="1514"/>
                  </a:lnTo>
                  <a:lnTo>
                    <a:pt x="81" y="1441"/>
                  </a:lnTo>
                  <a:lnTo>
                    <a:pt x="52" y="1366"/>
                  </a:lnTo>
                  <a:lnTo>
                    <a:pt x="30" y="1287"/>
                  </a:lnTo>
                  <a:lnTo>
                    <a:pt x="13" y="1206"/>
                  </a:lnTo>
                  <a:lnTo>
                    <a:pt x="3" y="1123"/>
                  </a:lnTo>
                  <a:lnTo>
                    <a:pt x="0" y="1038"/>
                  </a:lnTo>
                  <a:lnTo>
                    <a:pt x="3" y="952"/>
                  </a:lnTo>
                  <a:lnTo>
                    <a:pt x="13" y="870"/>
                  </a:lnTo>
                  <a:lnTo>
                    <a:pt x="30" y="788"/>
                  </a:lnTo>
                  <a:lnTo>
                    <a:pt x="52" y="710"/>
                  </a:lnTo>
                  <a:lnTo>
                    <a:pt x="81" y="635"/>
                  </a:lnTo>
                  <a:lnTo>
                    <a:pt x="116" y="562"/>
                  </a:lnTo>
                  <a:lnTo>
                    <a:pt x="156" y="492"/>
                  </a:lnTo>
                  <a:lnTo>
                    <a:pt x="200" y="425"/>
                  </a:lnTo>
                  <a:lnTo>
                    <a:pt x="250" y="363"/>
                  </a:lnTo>
                  <a:lnTo>
                    <a:pt x="304" y="304"/>
                  </a:lnTo>
                  <a:lnTo>
                    <a:pt x="363" y="250"/>
                  </a:lnTo>
                  <a:lnTo>
                    <a:pt x="425" y="200"/>
                  </a:lnTo>
                  <a:lnTo>
                    <a:pt x="491" y="156"/>
                  </a:lnTo>
                  <a:lnTo>
                    <a:pt x="561" y="116"/>
                  </a:lnTo>
                  <a:lnTo>
                    <a:pt x="634" y="82"/>
                  </a:lnTo>
                  <a:lnTo>
                    <a:pt x="709" y="53"/>
                  </a:lnTo>
                  <a:lnTo>
                    <a:pt x="788" y="30"/>
                  </a:lnTo>
                  <a:lnTo>
                    <a:pt x="869" y="13"/>
                  </a:lnTo>
                  <a:lnTo>
                    <a:pt x="952" y="4"/>
                  </a:lnTo>
                  <a:lnTo>
                    <a:pt x="10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8651876" y="493713"/>
              <a:ext cx="149225" cy="104775"/>
            </a:xfrm>
            <a:custGeom>
              <a:avLst/>
              <a:gdLst>
                <a:gd name="T0" fmla="*/ 922 w 1036"/>
                <a:gd name="T1" fmla="*/ 0 h 726"/>
                <a:gd name="T2" fmla="*/ 945 w 1036"/>
                <a:gd name="T3" fmla="*/ 0 h 726"/>
                <a:gd name="T4" fmla="*/ 967 w 1036"/>
                <a:gd name="T5" fmla="*/ 5 h 726"/>
                <a:gd name="T6" fmla="*/ 988 w 1036"/>
                <a:gd name="T7" fmla="*/ 15 h 726"/>
                <a:gd name="T8" fmla="*/ 1007 w 1036"/>
                <a:gd name="T9" fmla="*/ 30 h 726"/>
                <a:gd name="T10" fmla="*/ 1021 w 1036"/>
                <a:gd name="T11" fmla="*/ 48 h 726"/>
                <a:gd name="T12" fmla="*/ 1032 w 1036"/>
                <a:gd name="T13" fmla="*/ 70 h 726"/>
                <a:gd name="T14" fmla="*/ 1036 w 1036"/>
                <a:gd name="T15" fmla="*/ 92 h 726"/>
                <a:gd name="T16" fmla="*/ 1036 w 1036"/>
                <a:gd name="T17" fmla="*/ 115 h 726"/>
                <a:gd name="T18" fmla="*/ 1032 w 1036"/>
                <a:gd name="T19" fmla="*/ 137 h 726"/>
                <a:gd name="T20" fmla="*/ 1021 w 1036"/>
                <a:gd name="T21" fmla="*/ 158 h 726"/>
                <a:gd name="T22" fmla="*/ 1007 w 1036"/>
                <a:gd name="T23" fmla="*/ 177 h 726"/>
                <a:gd name="T24" fmla="*/ 488 w 1036"/>
                <a:gd name="T25" fmla="*/ 696 h 726"/>
                <a:gd name="T26" fmla="*/ 469 w 1036"/>
                <a:gd name="T27" fmla="*/ 711 h 726"/>
                <a:gd name="T28" fmla="*/ 448 w 1036"/>
                <a:gd name="T29" fmla="*/ 720 h 726"/>
                <a:gd name="T30" fmla="*/ 425 w 1036"/>
                <a:gd name="T31" fmla="*/ 726 h 726"/>
                <a:gd name="T32" fmla="*/ 403 w 1036"/>
                <a:gd name="T33" fmla="*/ 726 h 726"/>
                <a:gd name="T34" fmla="*/ 380 w 1036"/>
                <a:gd name="T35" fmla="*/ 720 h 726"/>
                <a:gd name="T36" fmla="*/ 360 w 1036"/>
                <a:gd name="T37" fmla="*/ 711 h 726"/>
                <a:gd name="T38" fmla="*/ 341 w 1036"/>
                <a:gd name="T39" fmla="*/ 696 h 726"/>
                <a:gd name="T40" fmla="*/ 29 w 1036"/>
                <a:gd name="T41" fmla="*/ 384 h 726"/>
                <a:gd name="T42" fmla="*/ 15 w 1036"/>
                <a:gd name="T43" fmla="*/ 365 h 726"/>
                <a:gd name="T44" fmla="*/ 5 w 1036"/>
                <a:gd name="T45" fmla="*/ 345 h 726"/>
                <a:gd name="T46" fmla="*/ 0 w 1036"/>
                <a:gd name="T47" fmla="*/ 322 h 726"/>
                <a:gd name="T48" fmla="*/ 0 w 1036"/>
                <a:gd name="T49" fmla="*/ 299 h 726"/>
                <a:gd name="T50" fmla="*/ 5 w 1036"/>
                <a:gd name="T51" fmla="*/ 277 h 726"/>
                <a:gd name="T52" fmla="*/ 15 w 1036"/>
                <a:gd name="T53" fmla="*/ 257 h 726"/>
                <a:gd name="T54" fmla="*/ 29 w 1036"/>
                <a:gd name="T55" fmla="*/ 237 h 726"/>
                <a:gd name="T56" fmla="*/ 49 w 1036"/>
                <a:gd name="T57" fmla="*/ 222 h 726"/>
                <a:gd name="T58" fmla="*/ 69 w 1036"/>
                <a:gd name="T59" fmla="*/ 213 h 726"/>
                <a:gd name="T60" fmla="*/ 92 w 1036"/>
                <a:gd name="T61" fmla="*/ 207 h 726"/>
                <a:gd name="T62" fmla="*/ 114 w 1036"/>
                <a:gd name="T63" fmla="*/ 207 h 726"/>
                <a:gd name="T64" fmla="*/ 137 w 1036"/>
                <a:gd name="T65" fmla="*/ 213 h 726"/>
                <a:gd name="T66" fmla="*/ 158 w 1036"/>
                <a:gd name="T67" fmla="*/ 222 h 726"/>
                <a:gd name="T68" fmla="*/ 176 w 1036"/>
                <a:gd name="T69" fmla="*/ 237 h 726"/>
                <a:gd name="T70" fmla="*/ 415 w 1036"/>
                <a:gd name="T71" fmla="*/ 476 h 726"/>
                <a:gd name="T72" fmla="*/ 860 w 1036"/>
                <a:gd name="T73" fmla="*/ 30 h 726"/>
                <a:gd name="T74" fmla="*/ 878 w 1036"/>
                <a:gd name="T75" fmla="*/ 15 h 726"/>
                <a:gd name="T76" fmla="*/ 900 w 1036"/>
                <a:gd name="T77" fmla="*/ 5 h 726"/>
                <a:gd name="T78" fmla="*/ 922 w 1036"/>
                <a:gd name="T7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6" h="726">
                  <a:moveTo>
                    <a:pt x="922" y="0"/>
                  </a:moveTo>
                  <a:lnTo>
                    <a:pt x="945" y="0"/>
                  </a:lnTo>
                  <a:lnTo>
                    <a:pt x="967" y="5"/>
                  </a:lnTo>
                  <a:lnTo>
                    <a:pt x="988" y="15"/>
                  </a:lnTo>
                  <a:lnTo>
                    <a:pt x="1007" y="30"/>
                  </a:lnTo>
                  <a:lnTo>
                    <a:pt x="1021" y="48"/>
                  </a:lnTo>
                  <a:lnTo>
                    <a:pt x="1032" y="70"/>
                  </a:lnTo>
                  <a:lnTo>
                    <a:pt x="1036" y="92"/>
                  </a:lnTo>
                  <a:lnTo>
                    <a:pt x="1036" y="115"/>
                  </a:lnTo>
                  <a:lnTo>
                    <a:pt x="1032" y="137"/>
                  </a:lnTo>
                  <a:lnTo>
                    <a:pt x="1021" y="158"/>
                  </a:lnTo>
                  <a:lnTo>
                    <a:pt x="1007" y="177"/>
                  </a:lnTo>
                  <a:lnTo>
                    <a:pt x="488" y="696"/>
                  </a:lnTo>
                  <a:lnTo>
                    <a:pt x="469" y="711"/>
                  </a:lnTo>
                  <a:lnTo>
                    <a:pt x="448" y="720"/>
                  </a:lnTo>
                  <a:lnTo>
                    <a:pt x="425" y="726"/>
                  </a:lnTo>
                  <a:lnTo>
                    <a:pt x="403" y="726"/>
                  </a:lnTo>
                  <a:lnTo>
                    <a:pt x="380" y="720"/>
                  </a:lnTo>
                  <a:lnTo>
                    <a:pt x="360" y="711"/>
                  </a:lnTo>
                  <a:lnTo>
                    <a:pt x="341" y="696"/>
                  </a:lnTo>
                  <a:lnTo>
                    <a:pt x="29" y="384"/>
                  </a:lnTo>
                  <a:lnTo>
                    <a:pt x="15" y="365"/>
                  </a:lnTo>
                  <a:lnTo>
                    <a:pt x="5" y="345"/>
                  </a:lnTo>
                  <a:lnTo>
                    <a:pt x="0" y="322"/>
                  </a:lnTo>
                  <a:lnTo>
                    <a:pt x="0" y="299"/>
                  </a:lnTo>
                  <a:lnTo>
                    <a:pt x="5" y="277"/>
                  </a:lnTo>
                  <a:lnTo>
                    <a:pt x="15" y="257"/>
                  </a:lnTo>
                  <a:lnTo>
                    <a:pt x="29" y="237"/>
                  </a:lnTo>
                  <a:lnTo>
                    <a:pt x="49" y="222"/>
                  </a:lnTo>
                  <a:lnTo>
                    <a:pt x="69" y="213"/>
                  </a:lnTo>
                  <a:lnTo>
                    <a:pt x="92" y="207"/>
                  </a:lnTo>
                  <a:lnTo>
                    <a:pt x="114" y="207"/>
                  </a:lnTo>
                  <a:lnTo>
                    <a:pt x="137" y="213"/>
                  </a:lnTo>
                  <a:lnTo>
                    <a:pt x="158" y="222"/>
                  </a:lnTo>
                  <a:lnTo>
                    <a:pt x="176" y="237"/>
                  </a:lnTo>
                  <a:lnTo>
                    <a:pt x="415" y="476"/>
                  </a:lnTo>
                  <a:lnTo>
                    <a:pt x="860" y="30"/>
                  </a:lnTo>
                  <a:lnTo>
                    <a:pt x="878" y="15"/>
                  </a:lnTo>
                  <a:lnTo>
                    <a:pt x="900" y="5"/>
                  </a:lnTo>
                  <a:lnTo>
                    <a:pt x="9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</p:spTree>
    <p:extLst>
      <p:ext uri="{BB962C8B-B14F-4D97-AF65-F5344CB8AC3E}">
        <p14:creationId xmlns:p14="http://schemas.microsoft.com/office/powerpoint/2010/main" val="25327509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2188825" y="3260604"/>
            <a:ext cx="0" cy="9977908"/>
          </a:xfrm>
          <a:prstGeom prst="line">
            <a:avLst/>
          </a:prstGeom>
          <a:ln w="25400" cap="rnd">
            <a:solidFill>
              <a:schemeClr val="bg1">
                <a:lumMod val="65000"/>
              </a:schemeClr>
            </a:solidFill>
            <a:prstDash val="sysDot"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359308" y="4074515"/>
            <a:ext cx="1659035" cy="1841808"/>
            <a:chOff x="3916363" y="1841500"/>
            <a:chExt cx="1311275" cy="1455738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916363" y="1841500"/>
              <a:ext cx="1311275" cy="1455738"/>
            </a:xfrm>
            <a:custGeom>
              <a:avLst/>
              <a:gdLst>
                <a:gd name="T0" fmla="*/ 0 w 346"/>
                <a:gd name="T1" fmla="*/ 127 h 385"/>
                <a:gd name="T2" fmla="*/ 29 w 346"/>
                <a:gd name="T3" fmla="*/ 76 h 385"/>
                <a:gd name="T4" fmla="*/ 143 w 346"/>
                <a:gd name="T5" fmla="*/ 10 h 385"/>
                <a:gd name="T6" fmla="*/ 202 w 346"/>
                <a:gd name="T7" fmla="*/ 10 h 385"/>
                <a:gd name="T8" fmla="*/ 317 w 346"/>
                <a:gd name="T9" fmla="*/ 76 h 385"/>
                <a:gd name="T10" fmla="*/ 346 w 346"/>
                <a:gd name="T11" fmla="*/ 127 h 385"/>
                <a:gd name="T12" fmla="*/ 346 w 346"/>
                <a:gd name="T13" fmla="*/ 259 h 385"/>
                <a:gd name="T14" fmla="*/ 317 w 346"/>
                <a:gd name="T15" fmla="*/ 310 h 385"/>
                <a:gd name="T16" fmla="*/ 202 w 346"/>
                <a:gd name="T17" fmla="*/ 376 h 385"/>
                <a:gd name="T18" fmla="*/ 143 w 346"/>
                <a:gd name="T19" fmla="*/ 376 h 385"/>
                <a:gd name="T20" fmla="*/ 29 w 346"/>
                <a:gd name="T21" fmla="*/ 310 h 385"/>
                <a:gd name="T22" fmla="*/ 0 w 346"/>
                <a:gd name="T23" fmla="*/ 259 h 385"/>
                <a:gd name="T24" fmla="*/ 0 w 346"/>
                <a:gd name="T25" fmla="*/ 12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385">
                  <a:moveTo>
                    <a:pt x="0" y="127"/>
                  </a:moveTo>
                  <a:cubicBezTo>
                    <a:pt x="0" y="108"/>
                    <a:pt x="13" y="85"/>
                    <a:pt x="29" y="76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60" y="0"/>
                    <a:pt x="186" y="0"/>
                    <a:pt x="202" y="10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33" y="85"/>
                    <a:pt x="346" y="108"/>
                    <a:pt x="346" y="127"/>
                  </a:cubicBezTo>
                  <a:cubicBezTo>
                    <a:pt x="346" y="259"/>
                    <a:pt x="346" y="259"/>
                    <a:pt x="346" y="259"/>
                  </a:cubicBezTo>
                  <a:cubicBezTo>
                    <a:pt x="346" y="277"/>
                    <a:pt x="333" y="300"/>
                    <a:pt x="317" y="310"/>
                  </a:cubicBezTo>
                  <a:cubicBezTo>
                    <a:pt x="202" y="376"/>
                    <a:pt x="202" y="376"/>
                    <a:pt x="202" y="376"/>
                  </a:cubicBezTo>
                  <a:cubicBezTo>
                    <a:pt x="186" y="385"/>
                    <a:pt x="160" y="385"/>
                    <a:pt x="143" y="376"/>
                  </a:cubicBezTo>
                  <a:cubicBezTo>
                    <a:pt x="29" y="310"/>
                    <a:pt x="29" y="310"/>
                    <a:pt x="29" y="310"/>
                  </a:cubicBezTo>
                  <a:cubicBezTo>
                    <a:pt x="13" y="300"/>
                    <a:pt x="0" y="277"/>
                    <a:pt x="0" y="259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14" name="Oval 13"/>
            <p:cNvSpPr/>
            <p:nvPr/>
          </p:nvSpPr>
          <p:spPr>
            <a:xfrm>
              <a:off x="4075903" y="2073273"/>
              <a:ext cx="992195" cy="9921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9"/>
            </a:p>
          </p:txBody>
        </p:sp>
      </p:grpSp>
      <p:sp>
        <p:nvSpPr>
          <p:cNvPr id="9" name="Isosceles Triangle 8"/>
          <p:cNvSpPr/>
          <p:nvPr/>
        </p:nvSpPr>
        <p:spPr>
          <a:xfrm rot="5400000">
            <a:off x="13068084" y="4723016"/>
            <a:ext cx="849027" cy="54481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/>
          </a:p>
        </p:txBody>
      </p:sp>
      <p:sp>
        <p:nvSpPr>
          <p:cNvPr id="16" name="Rectangle 15"/>
          <p:cNvSpPr/>
          <p:nvPr/>
        </p:nvSpPr>
        <p:spPr>
          <a:xfrm flipH="1">
            <a:off x="14452616" y="4045579"/>
            <a:ext cx="8569429" cy="212365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b="1" dirty="0">
                <a:solidFill>
                  <a:schemeClr val="accent1"/>
                </a:solidFill>
              </a:rPr>
              <a:t>magas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kockázattal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megfelel</a:t>
            </a:r>
            <a:endParaRPr lang="hu-HU" sz="3200" b="1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hu-HU" sz="20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z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eltérést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azonnal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vagy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amilyen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gyorsan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csak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lehetséges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el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kell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távolítani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mivel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az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alapvető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szolgáltatás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bizalmassága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integritása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hitelessége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vagy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elérhetősége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súlyosan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veszélyeztetett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és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jelentős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károkra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lehet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számítani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9" name="Freeform 38"/>
          <p:cNvSpPr/>
          <p:nvPr/>
        </p:nvSpPr>
        <p:spPr>
          <a:xfrm>
            <a:off x="7478380" y="4570901"/>
            <a:ext cx="3706427" cy="849040"/>
          </a:xfrm>
          <a:custGeom>
            <a:avLst/>
            <a:gdLst>
              <a:gd name="connsiteX0" fmla="*/ 159236 w 1390272"/>
              <a:gd name="connsiteY0" fmla="*/ 0 h 318473"/>
              <a:gd name="connsiteX1" fmla="*/ 1390272 w 1390272"/>
              <a:gd name="connsiteY1" fmla="*/ 0 h 318473"/>
              <a:gd name="connsiteX2" fmla="*/ 1390272 w 1390272"/>
              <a:gd name="connsiteY2" fmla="*/ 318473 h 318473"/>
              <a:gd name="connsiteX3" fmla="*/ 159236 w 1390272"/>
              <a:gd name="connsiteY3" fmla="*/ 318473 h 318473"/>
              <a:gd name="connsiteX4" fmla="*/ 0 w 1390272"/>
              <a:gd name="connsiteY4" fmla="*/ 159237 h 318473"/>
              <a:gd name="connsiteX5" fmla="*/ 159236 w 1390272"/>
              <a:gd name="connsiteY5" fmla="*/ 0 h 31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272" h="318473">
                <a:moveTo>
                  <a:pt x="159236" y="0"/>
                </a:moveTo>
                <a:lnTo>
                  <a:pt x="1390272" y="0"/>
                </a:lnTo>
                <a:lnTo>
                  <a:pt x="1390272" y="318473"/>
                </a:lnTo>
                <a:lnTo>
                  <a:pt x="159236" y="318473"/>
                </a:lnTo>
                <a:cubicBezTo>
                  <a:pt x="71292" y="318473"/>
                  <a:pt x="0" y="247181"/>
                  <a:pt x="0" y="159237"/>
                </a:cubicBezTo>
                <a:cubicBezTo>
                  <a:pt x="0" y="71292"/>
                  <a:pt x="71292" y="0"/>
                  <a:pt x="1592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3199" dirty="0">
                <a:solidFill>
                  <a:schemeClr val="bg1"/>
                </a:solidFill>
              </a:rPr>
              <a:t>1. kategória</a:t>
            </a:r>
            <a:endParaRPr lang="en-US" sz="3199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 flipH="1">
            <a:off x="11359308" y="6232952"/>
            <a:ext cx="1659035" cy="1841808"/>
            <a:chOff x="3916363" y="1841500"/>
            <a:chExt cx="1311275" cy="1455738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3916363" y="1841500"/>
              <a:ext cx="1311275" cy="1455738"/>
            </a:xfrm>
            <a:custGeom>
              <a:avLst/>
              <a:gdLst>
                <a:gd name="T0" fmla="*/ 0 w 346"/>
                <a:gd name="T1" fmla="*/ 127 h 385"/>
                <a:gd name="T2" fmla="*/ 29 w 346"/>
                <a:gd name="T3" fmla="*/ 76 h 385"/>
                <a:gd name="T4" fmla="*/ 143 w 346"/>
                <a:gd name="T5" fmla="*/ 10 h 385"/>
                <a:gd name="T6" fmla="*/ 202 w 346"/>
                <a:gd name="T7" fmla="*/ 10 h 385"/>
                <a:gd name="T8" fmla="*/ 317 w 346"/>
                <a:gd name="T9" fmla="*/ 76 h 385"/>
                <a:gd name="T10" fmla="*/ 346 w 346"/>
                <a:gd name="T11" fmla="*/ 127 h 385"/>
                <a:gd name="T12" fmla="*/ 346 w 346"/>
                <a:gd name="T13" fmla="*/ 259 h 385"/>
                <a:gd name="T14" fmla="*/ 317 w 346"/>
                <a:gd name="T15" fmla="*/ 310 h 385"/>
                <a:gd name="T16" fmla="*/ 202 w 346"/>
                <a:gd name="T17" fmla="*/ 376 h 385"/>
                <a:gd name="T18" fmla="*/ 143 w 346"/>
                <a:gd name="T19" fmla="*/ 376 h 385"/>
                <a:gd name="T20" fmla="*/ 29 w 346"/>
                <a:gd name="T21" fmla="*/ 310 h 385"/>
                <a:gd name="T22" fmla="*/ 0 w 346"/>
                <a:gd name="T23" fmla="*/ 259 h 385"/>
                <a:gd name="T24" fmla="*/ 0 w 346"/>
                <a:gd name="T25" fmla="*/ 12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385">
                  <a:moveTo>
                    <a:pt x="0" y="127"/>
                  </a:moveTo>
                  <a:cubicBezTo>
                    <a:pt x="0" y="108"/>
                    <a:pt x="13" y="85"/>
                    <a:pt x="29" y="76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60" y="0"/>
                    <a:pt x="186" y="0"/>
                    <a:pt x="202" y="10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33" y="85"/>
                    <a:pt x="346" y="108"/>
                    <a:pt x="346" y="127"/>
                  </a:cubicBezTo>
                  <a:cubicBezTo>
                    <a:pt x="346" y="259"/>
                    <a:pt x="346" y="259"/>
                    <a:pt x="346" y="259"/>
                  </a:cubicBezTo>
                  <a:cubicBezTo>
                    <a:pt x="346" y="277"/>
                    <a:pt x="333" y="300"/>
                    <a:pt x="317" y="310"/>
                  </a:cubicBezTo>
                  <a:cubicBezTo>
                    <a:pt x="202" y="376"/>
                    <a:pt x="202" y="376"/>
                    <a:pt x="202" y="376"/>
                  </a:cubicBezTo>
                  <a:cubicBezTo>
                    <a:pt x="186" y="385"/>
                    <a:pt x="160" y="385"/>
                    <a:pt x="143" y="376"/>
                  </a:cubicBezTo>
                  <a:cubicBezTo>
                    <a:pt x="29" y="310"/>
                    <a:pt x="29" y="310"/>
                    <a:pt x="29" y="310"/>
                  </a:cubicBezTo>
                  <a:cubicBezTo>
                    <a:pt x="13" y="300"/>
                    <a:pt x="0" y="277"/>
                    <a:pt x="0" y="259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7" name="Oval 46"/>
            <p:cNvSpPr/>
            <p:nvPr/>
          </p:nvSpPr>
          <p:spPr>
            <a:xfrm>
              <a:off x="4075903" y="2073273"/>
              <a:ext cx="992195" cy="9921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9"/>
            </a:p>
          </p:txBody>
        </p:sp>
      </p:grpSp>
      <p:sp>
        <p:nvSpPr>
          <p:cNvPr id="43" name="Isosceles Triangle 42"/>
          <p:cNvSpPr/>
          <p:nvPr/>
        </p:nvSpPr>
        <p:spPr>
          <a:xfrm rot="16200000" flipH="1">
            <a:off x="10460539" y="6881454"/>
            <a:ext cx="849027" cy="54481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/>
          </a:p>
        </p:txBody>
      </p:sp>
      <p:sp>
        <p:nvSpPr>
          <p:cNvPr id="44" name="Rectangle 43"/>
          <p:cNvSpPr/>
          <p:nvPr/>
        </p:nvSpPr>
        <p:spPr>
          <a:xfrm>
            <a:off x="1736204" y="6204017"/>
            <a:ext cx="8188830" cy="212365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hu-HU" sz="2800" b="1" dirty="0">
                <a:solidFill>
                  <a:schemeClr val="accent2"/>
                </a:solidFill>
              </a:rPr>
              <a:t> </a:t>
            </a:r>
            <a:r>
              <a:rPr lang="hu-HU" sz="3200" b="1" dirty="0">
                <a:solidFill>
                  <a:schemeClr val="accent2"/>
                </a:solidFill>
              </a:rPr>
              <a:t>jelentős </a:t>
            </a:r>
            <a:r>
              <a:rPr lang="en-US" sz="3200" b="1" dirty="0" err="1">
                <a:solidFill>
                  <a:schemeClr val="accent2"/>
                </a:solidFill>
              </a:rPr>
              <a:t>kockázattal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megfelel</a:t>
            </a:r>
            <a:endParaRPr lang="hu-HU" sz="2800" b="1" dirty="0">
              <a:solidFill>
                <a:schemeClr val="accent2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Egy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"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kisebb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eltérés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"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fenyegetést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és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kockázatot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jelent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Nincs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sürgős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cselekvésre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szükség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Az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alapvető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szolgáltatás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bizalmasságát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integritását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hitelességét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vagy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elérhetőségét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középtávon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kell</a:t>
            </a:r>
            <a:r>
              <a:rPr lang="hu-HU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helyreállítani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5" name="Freeform 44"/>
          <p:cNvSpPr/>
          <p:nvPr/>
        </p:nvSpPr>
        <p:spPr>
          <a:xfrm flipH="1">
            <a:off x="13192843" y="6729339"/>
            <a:ext cx="3706427" cy="849040"/>
          </a:xfrm>
          <a:custGeom>
            <a:avLst/>
            <a:gdLst>
              <a:gd name="connsiteX0" fmla="*/ 159236 w 1390272"/>
              <a:gd name="connsiteY0" fmla="*/ 0 h 318473"/>
              <a:gd name="connsiteX1" fmla="*/ 1390272 w 1390272"/>
              <a:gd name="connsiteY1" fmla="*/ 0 h 318473"/>
              <a:gd name="connsiteX2" fmla="*/ 1390272 w 1390272"/>
              <a:gd name="connsiteY2" fmla="*/ 318473 h 318473"/>
              <a:gd name="connsiteX3" fmla="*/ 159236 w 1390272"/>
              <a:gd name="connsiteY3" fmla="*/ 318473 h 318473"/>
              <a:gd name="connsiteX4" fmla="*/ 0 w 1390272"/>
              <a:gd name="connsiteY4" fmla="*/ 159237 h 318473"/>
              <a:gd name="connsiteX5" fmla="*/ 159236 w 1390272"/>
              <a:gd name="connsiteY5" fmla="*/ 0 h 31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272" h="318473">
                <a:moveTo>
                  <a:pt x="159236" y="0"/>
                </a:moveTo>
                <a:lnTo>
                  <a:pt x="1390272" y="0"/>
                </a:lnTo>
                <a:lnTo>
                  <a:pt x="1390272" y="318473"/>
                </a:lnTo>
                <a:lnTo>
                  <a:pt x="159236" y="318473"/>
                </a:lnTo>
                <a:cubicBezTo>
                  <a:pt x="71292" y="318473"/>
                  <a:pt x="0" y="247181"/>
                  <a:pt x="0" y="159237"/>
                </a:cubicBezTo>
                <a:cubicBezTo>
                  <a:pt x="0" y="71292"/>
                  <a:pt x="71292" y="0"/>
                  <a:pt x="159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3199" dirty="0">
                <a:solidFill>
                  <a:schemeClr val="bg1"/>
                </a:solidFill>
              </a:rPr>
              <a:t>2. kategória</a:t>
            </a:r>
            <a:endParaRPr lang="en-US" sz="3199" dirty="0">
              <a:solidFill>
                <a:schemeClr val="bg1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359308" y="8391390"/>
            <a:ext cx="1659035" cy="1841808"/>
            <a:chOff x="3916363" y="1841500"/>
            <a:chExt cx="1311275" cy="1455738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3916363" y="1841500"/>
              <a:ext cx="1311275" cy="1455738"/>
            </a:xfrm>
            <a:custGeom>
              <a:avLst/>
              <a:gdLst>
                <a:gd name="T0" fmla="*/ 0 w 346"/>
                <a:gd name="T1" fmla="*/ 127 h 385"/>
                <a:gd name="T2" fmla="*/ 29 w 346"/>
                <a:gd name="T3" fmla="*/ 76 h 385"/>
                <a:gd name="T4" fmla="*/ 143 w 346"/>
                <a:gd name="T5" fmla="*/ 10 h 385"/>
                <a:gd name="T6" fmla="*/ 202 w 346"/>
                <a:gd name="T7" fmla="*/ 10 h 385"/>
                <a:gd name="T8" fmla="*/ 317 w 346"/>
                <a:gd name="T9" fmla="*/ 76 h 385"/>
                <a:gd name="T10" fmla="*/ 346 w 346"/>
                <a:gd name="T11" fmla="*/ 127 h 385"/>
                <a:gd name="T12" fmla="*/ 346 w 346"/>
                <a:gd name="T13" fmla="*/ 259 h 385"/>
                <a:gd name="T14" fmla="*/ 317 w 346"/>
                <a:gd name="T15" fmla="*/ 310 h 385"/>
                <a:gd name="T16" fmla="*/ 202 w 346"/>
                <a:gd name="T17" fmla="*/ 376 h 385"/>
                <a:gd name="T18" fmla="*/ 143 w 346"/>
                <a:gd name="T19" fmla="*/ 376 h 385"/>
                <a:gd name="T20" fmla="*/ 29 w 346"/>
                <a:gd name="T21" fmla="*/ 310 h 385"/>
                <a:gd name="T22" fmla="*/ 0 w 346"/>
                <a:gd name="T23" fmla="*/ 259 h 385"/>
                <a:gd name="T24" fmla="*/ 0 w 346"/>
                <a:gd name="T25" fmla="*/ 12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385">
                  <a:moveTo>
                    <a:pt x="0" y="127"/>
                  </a:moveTo>
                  <a:cubicBezTo>
                    <a:pt x="0" y="108"/>
                    <a:pt x="13" y="85"/>
                    <a:pt x="29" y="76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60" y="0"/>
                    <a:pt x="186" y="0"/>
                    <a:pt x="202" y="10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33" y="85"/>
                    <a:pt x="346" y="108"/>
                    <a:pt x="346" y="127"/>
                  </a:cubicBezTo>
                  <a:cubicBezTo>
                    <a:pt x="346" y="259"/>
                    <a:pt x="346" y="259"/>
                    <a:pt x="346" y="259"/>
                  </a:cubicBezTo>
                  <a:cubicBezTo>
                    <a:pt x="346" y="277"/>
                    <a:pt x="333" y="300"/>
                    <a:pt x="317" y="310"/>
                  </a:cubicBezTo>
                  <a:cubicBezTo>
                    <a:pt x="202" y="376"/>
                    <a:pt x="202" y="376"/>
                    <a:pt x="202" y="376"/>
                  </a:cubicBezTo>
                  <a:cubicBezTo>
                    <a:pt x="186" y="385"/>
                    <a:pt x="160" y="385"/>
                    <a:pt x="143" y="376"/>
                  </a:cubicBezTo>
                  <a:cubicBezTo>
                    <a:pt x="29" y="310"/>
                    <a:pt x="29" y="310"/>
                    <a:pt x="29" y="310"/>
                  </a:cubicBezTo>
                  <a:cubicBezTo>
                    <a:pt x="13" y="300"/>
                    <a:pt x="0" y="277"/>
                    <a:pt x="0" y="259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55" name="Oval 54"/>
            <p:cNvSpPr/>
            <p:nvPr/>
          </p:nvSpPr>
          <p:spPr>
            <a:xfrm>
              <a:off x="4075903" y="2073273"/>
              <a:ext cx="992195" cy="9921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9"/>
            </a:p>
          </p:txBody>
        </p:sp>
      </p:grpSp>
      <p:sp>
        <p:nvSpPr>
          <p:cNvPr id="51" name="Isosceles Triangle 50"/>
          <p:cNvSpPr/>
          <p:nvPr/>
        </p:nvSpPr>
        <p:spPr>
          <a:xfrm rot="5400000">
            <a:off x="13068084" y="9039892"/>
            <a:ext cx="849027" cy="54481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/>
          </a:p>
        </p:txBody>
      </p:sp>
      <p:sp>
        <p:nvSpPr>
          <p:cNvPr id="52" name="Rectangle 51"/>
          <p:cNvSpPr/>
          <p:nvPr/>
        </p:nvSpPr>
        <p:spPr>
          <a:xfrm flipH="1">
            <a:off x="14452617" y="8362455"/>
            <a:ext cx="7904149" cy="166199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3"/>
                </a:solidFill>
              </a:rPr>
              <a:t>alacsony</a:t>
            </a:r>
            <a:r>
              <a:rPr lang="en-US" sz="3200" b="1" dirty="0"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</a:rPr>
              <a:t>kockázattal</a:t>
            </a:r>
            <a:r>
              <a:rPr lang="en-US" sz="3200" b="1" dirty="0"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solidFill>
                  <a:schemeClr val="accent3"/>
                </a:solidFill>
              </a:rPr>
              <a:t>megfelel</a:t>
            </a:r>
            <a:endParaRPr lang="hu-HU" sz="3200" b="1" dirty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Az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"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ajánlás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"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egy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javaslat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fejlesztésre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Az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ajánlás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végrehajtásával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növelhető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biztonság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3" name="Freeform 52"/>
          <p:cNvSpPr/>
          <p:nvPr/>
        </p:nvSpPr>
        <p:spPr>
          <a:xfrm>
            <a:off x="7478380" y="8887777"/>
            <a:ext cx="3706427" cy="849040"/>
          </a:xfrm>
          <a:custGeom>
            <a:avLst/>
            <a:gdLst>
              <a:gd name="connsiteX0" fmla="*/ 159236 w 1390272"/>
              <a:gd name="connsiteY0" fmla="*/ 0 h 318473"/>
              <a:gd name="connsiteX1" fmla="*/ 1390272 w 1390272"/>
              <a:gd name="connsiteY1" fmla="*/ 0 h 318473"/>
              <a:gd name="connsiteX2" fmla="*/ 1390272 w 1390272"/>
              <a:gd name="connsiteY2" fmla="*/ 318473 h 318473"/>
              <a:gd name="connsiteX3" fmla="*/ 159236 w 1390272"/>
              <a:gd name="connsiteY3" fmla="*/ 318473 h 318473"/>
              <a:gd name="connsiteX4" fmla="*/ 0 w 1390272"/>
              <a:gd name="connsiteY4" fmla="*/ 159237 h 318473"/>
              <a:gd name="connsiteX5" fmla="*/ 159236 w 1390272"/>
              <a:gd name="connsiteY5" fmla="*/ 0 h 31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272" h="318473">
                <a:moveTo>
                  <a:pt x="159236" y="0"/>
                </a:moveTo>
                <a:lnTo>
                  <a:pt x="1390272" y="0"/>
                </a:lnTo>
                <a:lnTo>
                  <a:pt x="1390272" y="318473"/>
                </a:lnTo>
                <a:lnTo>
                  <a:pt x="159236" y="318473"/>
                </a:lnTo>
                <a:cubicBezTo>
                  <a:pt x="71292" y="318473"/>
                  <a:pt x="0" y="247181"/>
                  <a:pt x="0" y="159237"/>
                </a:cubicBezTo>
                <a:cubicBezTo>
                  <a:pt x="0" y="71292"/>
                  <a:pt x="71292" y="0"/>
                  <a:pt x="159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3199" dirty="0">
                <a:solidFill>
                  <a:schemeClr val="bg1"/>
                </a:solidFill>
              </a:rPr>
              <a:t>3. kategória</a:t>
            </a:r>
            <a:endParaRPr lang="en-US" sz="3199" dirty="0">
              <a:solidFill>
                <a:schemeClr val="bg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 flipH="1">
            <a:off x="11359308" y="10549828"/>
            <a:ext cx="1659035" cy="1841808"/>
            <a:chOff x="3916363" y="1841500"/>
            <a:chExt cx="1311275" cy="1455738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3916363" y="1841500"/>
              <a:ext cx="1311275" cy="1455738"/>
            </a:xfrm>
            <a:custGeom>
              <a:avLst/>
              <a:gdLst>
                <a:gd name="T0" fmla="*/ 0 w 346"/>
                <a:gd name="T1" fmla="*/ 127 h 385"/>
                <a:gd name="T2" fmla="*/ 29 w 346"/>
                <a:gd name="T3" fmla="*/ 76 h 385"/>
                <a:gd name="T4" fmla="*/ 143 w 346"/>
                <a:gd name="T5" fmla="*/ 10 h 385"/>
                <a:gd name="T6" fmla="*/ 202 w 346"/>
                <a:gd name="T7" fmla="*/ 10 h 385"/>
                <a:gd name="T8" fmla="*/ 317 w 346"/>
                <a:gd name="T9" fmla="*/ 76 h 385"/>
                <a:gd name="T10" fmla="*/ 346 w 346"/>
                <a:gd name="T11" fmla="*/ 127 h 385"/>
                <a:gd name="T12" fmla="*/ 346 w 346"/>
                <a:gd name="T13" fmla="*/ 259 h 385"/>
                <a:gd name="T14" fmla="*/ 317 w 346"/>
                <a:gd name="T15" fmla="*/ 310 h 385"/>
                <a:gd name="T16" fmla="*/ 202 w 346"/>
                <a:gd name="T17" fmla="*/ 376 h 385"/>
                <a:gd name="T18" fmla="*/ 143 w 346"/>
                <a:gd name="T19" fmla="*/ 376 h 385"/>
                <a:gd name="T20" fmla="*/ 29 w 346"/>
                <a:gd name="T21" fmla="*/ 310 h 385"/>
                <a:gd name="T22" fmla="*/ 0 w 346"/>
                <a:gd name="T23" fmla="*/ 259 h 385"/>
                <a:gd name="T24" fmla="*/ 0 w 346"/>
                <a:gd name="T25" fmla="*/ 12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385">
                  <a:moveTo>
                    <a:pt x="0" y="127"/>
                  </a:moveTo>
                  <a:cubicBezTo>
                    <a:pt x="0" y="108"/>
                    <a:pt x="13" y="85"/>
                    <a:pt x="29" y="76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60" y="0"/>
                    <a:pt x="186" y="0"/>
                    <a:pt x="202" y="10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33" y="85"/>
                    <a:pt x="346" y="108"/>
                    <a:pt x="346" y="127"/>
                  </a:cubicBezTo>
                  <a:cubicBezTo>
                    <a:pt x="346" y="259"/>
                    <a:pt x="346" y="259"/>
                    <a:pt x="346" y="259"/>
                  </a:cubicBezTo>
                  <a:cubicBezTo>
                    <a:pt x="346" y="277"/>
                    <a:pt x="333" y="300"/>
                    <a:pt x="317" y="310"/>
                  </a:cubicBezTo>
                  <a:cubicBezTo>
                    <a:pt x="202" y="376"/>
                    <a:pt x="202" y="376"/>
                    <a:pt x="202" y="376"/>
                  </a:cubicBezTo>
                  <a:cubicBezTo>
                    <a:pt x="186" y="385"/>
                    <a:pt x="160" y="385"/>
                    <a:pt x="143" y="376"/>
                  </a:cubicBezTo>
                  <a:cubicBezTo>
                    <a:pt x="29" y="310"/>
                    <a:pt x="29" y="310"/>
                    <a:pt x="29" y="310"/>
                  </a:cubicBezTo>
                  <a:cubicBezTo>
                    <a:pt x="13" y="300"/>
                    <a:pt x="0" y="277"/>
                    <a:pt x="0" y="259"/>
                  </a:cubicBezTo>
                  <a:lnTo>
                    <a:pt x="0" y="1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62" name="Oval 61"/>
            <p:cNvSpPr/>
            <p:nvPr/>
          </p:nvSpPr>
          <p:spPr>
            <a:xfrm>
              <a:off x="4075903" y="2073273"/>
              <a:ext cx="992195" cy="9921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9"/>
            </a:p>
          </p:txBody>
        </p:sp>
      </p:grpSp>
      <p:sp>
        <p:nvSpPr>
          <p:cNvPr id="58" name="Isosceles Triangle 57"/>
          <p:cNvSpPr/>
          <p:nvPr/>
        </p:nvSpPr>
        <p:spPr>
          <a:xfrm rot="16200000" flipH="1">
            <a:off x="10460539" y="11198329"/>
            <a:ext cx="849027" cy="54481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/>
          </a:p>
        </p:txBody>
      </p:sp>
      <p:sp>
        <p:nvSpPr>
          <p:cNvPr id="59" name="Rectangle 58"/>
          <p:cNvSpPr/>
          <p:nvPr/>
        </p:nvSpPr>
        <p:spPr>
          <a:xfrm>
            <a:off x="2020884" y="10520893"/>
            <a:ext cx="7904149" cy="227735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b="1" dirty="0" err="1">
                <a:solidFill>
                  <a:schemeClr val="accent4"/>
                </a:solidFill>
              </a:rPr>
              <a:t>Megfelel</a:t>
            </a:r>
            <a:endParaRPr lang="hu-HU" sz="3200" b="1" dirty="0">
              <a:solidFill>
                <a:schemeClr val="accent4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Nincs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biztonsági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hiányosság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ha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az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összes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követelményt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teljes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egészében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betartották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és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ha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minden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védelmi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intézkedést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teljes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mértékben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hatékonyan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és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megfelelően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hajtottak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végre</a:t>
            </a:r>
            <a:r>
              <a:rPr lang="en-US" sz="2666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0" name="Freeform 59"/>
          <p:cNvSpPr/>
          <p:nvPr/>
        </p:nvSpPr>
        <p:spPr>
          <a:xfrm flipH="1">
            <a:off x="13192843" y="11046214"/>
            <a:ext cx="3706427" cy="849040"/>
          </a:xfrm>
          <a:custGeom>
            <a:avLst/>
            <a:gdLst>
              <a:gd name="connsiteX0" fmla="*/ 159236 w 1390272"/>
              <a:gd name="connsiteY0" fmla="*/ 0 h 318473"/>
              <a:gd name="connsiteX1" fmla="*/ 1390272 w 1390272"/>
              <a:gd name="connsiteY1" fmla="*/ 0 h 318473"/>
              <a:gd name="connsiteX2" fmla="*/ 1390272 w 1390272"/>
              <a:gd name="connsiteY2" fmla="*/ 318473 h 318473"/>
              <a:gd name="connsiteX3" fmla="*/ 159236 w 1390272"/>
              <a:gd name="connsiteY3" fmla="*/ 318473 h 318473"/>
              <a:gd name="connsiteX4" fmla="*/ 0 w 1390272"/>
              <a:gd name="connsiteY4" fmla="*/ 159237 h 318473"/>
              <a:gd name="connsiteX5" fmla="*/ 159236 w 1390272"/>
              <a:gd name="connsiteY5" fmla="*/ 0 h 31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0272" h="318473">
                <a:moveTo>
                  <a:pt x="159236" y="0"/>
                </a:moveTo>
                <a:lnTo>
                  <a:pt x="1390272" y="0"/>
                </a:lnTo>
                <a:lnTo>
                  <a:pt x="1390272" y="318473"/>
                </a:lnTo>
                <a:lnTo>
                  <a:pt x="159236" y="318473"/>
                </a:lnTo>
                <a:cubicBezTo>
                  <a:pt x="71292" y="318473"/>
                  <a:pt x="0" y="247181"/>
                  <a:pt x="0" y="159237"/>
                </a:cubicBezTo>
                <a:cubicBezTo>
                  <a:pt x="0" y="71292"/>
                  <a:pt x="71292" y="0"/>
                  <a:pt x="159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u-HU" sz="3199" dirty="0">
                <a:solidFill>
                  <a:schemeClr val="bg1"/>
                </a:solidFill>
              </a:rPr>
              <a:t>4. kategória</a:t>
            </a:r>
            <a:endParaRPr lang="en-US" sz="3199" dirty="0">
              <a:solidFill>
                <a:schemeClr val="bg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1852614" y="4659210"/>
            <a:ext cx="672422" cy="672417"/>
            <a:chOff x="1362075" y="1257300"/>
            <a:chExt cx="511176" cy="511175"/>
          </a:xfrm>
          <a:solidFill>
            <a:schemeClr val="accent1"/>
          </a:solidFill>
        </p:grpSpPr>
        <p:sp>
          <p:nvSpPr>
            <p:cNvPr id="65" name="Freeform 68"/>
            <p:cNvSpPr>
              <a:spLocks noEditPoints="1"/>
            </p:cNvSpPr>
            <p:nvPr/>
          </p:nvSpPr>
          <p:spPr bwMode="auto">
            <a:xfrm>
              <a:off x="1458913" y="1257300"/>
              <a:ext cx="317500" cy="511175"/>
            </a:xfrm>
            <a:custGeom>
              <a:avLst/>
              <a:gdLst>
                <a:gd name="T0" fmla="*/ 901 w 2208"/>
                <a:gd name="T1" fmla="*/ 3267 h 3542"/>
                <a:gd name="T2" fmla="*/ 1149 w 2208"/>
                <a:gd name="T3" fmla="*/ 3332 h 3542"/>
                <a:gd name="T4" fmla="*/ 1368 w 2208"/>
                <a:gd name="T5" fmla="*/ 3209 h 3542"/>
                <a:gd name="T6" fmla="*/ 632 w 2208"/>
                <a:gd name="T7" fmla="*/ 2655 h 3542"/>
                <a:gd name="T8" fmla="*/ 541 w 2208"/>
                <a:gd name="T9" fmla="*/ 2771 h 3542"/>
                <a:gd name="T10" fmla="*/ 632 w 2208"/>
                <a:gd name="T11" fmla="*/ 2887 h 3542"/>
                <a:gd name="T12" fmla="*/ 1641 w 2208"/>
                <a:gd name="T13" fmla="*/ 2845 h 3542"/>
                <a:gd name="T14" fmla="*/ 1641 w 2208"/>
                <a:gd name="T15" fmla="*/ 2697 h 3542"/>
                <a:gd name="T16" fmla="*/ 660 w 2208"/>
                <a:gd name="T17" fmla="*/ 2208 h 3542"/>
                <a:gd name="T18" fmla="*/ 544 w 2208"/>
                <a:gd name="T19" fmla="*/ 2299 h 3542"/>
                <a:gd name="T20" fmla="*/ 607 w 2208"/>
                <a:gd name="T21" fmla="*/ 2433 h 3542"/>
                <a:gd name="T22" fmla="*/ 1622 w 2208"/>
                <a:gd name="T23" fmla="*/ 2419 h 3542"/>
                <a:gd name="T24" fmla="*/ 1655 w 2208"/>
                <a:gd name="T25" fmla="*/ 2274 h 3542"/>
                <a:gd name="T26" fmla="*/ 660 w 2208"/>
                <a:gd name="T27" fmla="*/ 2208 h 3542"/>
                <a:gd name="T28" fmla="*/ 738 w 2208"/>
                <a:gd name="T29" fmla="*/ 286 h 3542"/>
                <a:gd name="T30" fmla="*/ 398 w 2208"/>
                <a:gd name="T31" fmla="*/ 552 h 3542"/>
                <a:gd name="T32" fmla="*/ 221 w 2208"/>
                <a:gd name="T33" fmla="*/ 951 h 3542"/>
                <a:gd name="T34" fmla="*/ 249 w 2208"/>
                <a:gd name="T35" fmla="*/ 1372 h 3542"/>
                <a:gd name="T36" fmla="*/ 450 w 2208"/>
                <a:gd name="T37" fmla="*/ 1717 h 3542"/>
                <a:gd name="T38" fmla="*/ 645 w 2208"/>
                <a:gd name="T39" fmla="*/ 1897 h 3542"/>
                <a:gd name="T40" fmla="*/ 778 w 2208"/>
                <a:gd name="T41" fmla="*/ 1592 h 3542"/>
                <a:gd name="T42" fmla="*/ 604 w 2208"/>
                <a:gd name="T43" fmla="*/ 1335 h 3542"/>
                <a:gd name="T44" fmla="*/ 713 w 2208"/>
                <a:gd name="T45" fmla="*/ 1267 h 3542"/>
                <a:gd name="T46" fmla="*/ 977 w 2208"/>
                <a:gd name="T47" fmla="*/ 1509 h 3542"/>
                <a:gd name="T48" fmla="*/ 1224 w 2208"/>
                <a:gd name="T49" fmla="*/ 1528 h 3542"/>
                <a:gd name="T50" fmla="*/ 1472 w 2208"/>
                <a:gd name="T51" fmla="*/ 1271 h 3542"/>
                <a:gd name="T52" fmla="*/ 1593 w 2208"/>
                <a:gd name="T53" fmla="*/ 1315 h 3542"/>
                <a:gd name="T54" fmla="*/ 1579 w 2208"/>
                <a:gd name="T55" fmla="*/ 1443 h 3542"/>
                <a:gd name="T56" fmla="*/ 1558 w 2208"/>
                <a:gd name="T57" fmla="*/ 1916 h 3542"/>
                <a:gd name="T58" fmla="*/ 1709 w 2208"/>
                <a:gd name="T59" fmla="*/ 1765 h 3542"/>
                <a:gd name="T60" fmla="*/ 1937 w 2208"/>
                <a:gd name="T61" fmla="*/ 1435 h 3542"/>
                <a:gd name="T62" fmla="*/ 1997 w 2208"/>
                <a:gd name="T63" fmla="*/ 1027 h 3542"/>
                <a:gd name="T64" fmla="*/ 1852 w 2208"/>
                <a:gd name="T65" fmla="*/ 611 h 3542"/>
                <a:gd name="T66" fmla="*/ 1535 w 2208"/>
                <a:gd name="T67" fmla="*/ 318 h 3542"/>
                <a:gd name="T68" fmla="*/ 1104 w 2208"/>
                <a:gd name="T69" fmla="*/ 207 h 3542"/>
                <a:gd name="T70" fmla="*/ 1514 w 2208"/>
                <a:gd name="T71" fmla="*/ 79 h 3542"/>
                <a:gd name="T72" fmla="*/ 1912 w 2208"/>
                <a:gd name="T73" fmla="*/ 353 h 3542"/>
                <a:gd name="T74" fmla="*/ 2157 w 2208"/>
                <a:gd name="T75" fmla="*/ 772 h 3542"/>
                <a:gd name="T76" fmla="*/ 2197 w 2208"/>
                <a:gd name="T77" fmla="*/ 1263 h 3542"/>
                <a:gd name="T78" fmla="*/ 2032 w 2208"/>
                <a:gd name="T79" fmla="*/ 1702 h 3542"/>
                <a:gd name="T80" fmla="*/ 1763 w 2208"/>
                <a:gd name="T81" fmla="*/ 2082 h 3542"/>
                <a:gd name="T82" fmla="*/ 1873 w 2208"/>
                <a:gd name="T83" fmla="*/ 2285 h 3542"/>
                <a:gd name="T84" fmla="*/ 1812 w 2208"/>
                <a:gd name="T85" fmla="*/ 2518 h 3542"/>
                <a:gd name="T86" fmla="*/ 1871 w 2208"/>
                <a:gd name="T87" fmla="*/ 2729 h 3542"/>
                <a:gd name="T88" fmla="*/ 1809 w 2208"/>
                <a:gd name="T89" fmla="*/ 2967 h 3542"/>
                <a:gd name="T90" fmla="*/ 1633 w 2208"/>
                <a:gd name="T91" fmla="*/ 3137 h 3542"/>
                <a:gd name="T92" fmla="*/ 1460 w 2208"/>
                <a:gd name="T93" fmla="*/ 3410 h 3542"/>
                <a:gd name="T94" fmla="*/ 1162 w 2208"/>
                <a:gd name="T95" fmla="*/ 3539 h 3542"/>
                <a:gd name="T96" fmla="*/ 837 w 2208"/>
                <a:gd name="T97" fmla="*/ 3472 h 3542"/>
                <a:gd name="T98" fmla="*/ 615 w 2208"/>
                <a:gd name="T99" fmla="*/ 3240 h 3542"/>
                <a:gd name="T100" fmla="*/ 455 w 2208"/>
                <a:gd name="T101" fmla="*/ 3025 h 3542"/>
                <a:gd name="T102" fmla="*/ 337 w 2208"/>
                <a:gd name="T103" fmla="*/ 2814 h 3542"/>
                <a:gd name="T104" fmla="*/ 396 w 2208"/>
                <a:gd name="T105" fmla="*/ 2580 h 3542"/>
                <a:gd name="T106" fmla="*/ 337 w 2208"/>
                <a:gd name="T107" fmla="*/ 2369 h 3542"/>
                <a:gd name="T108" fmla="*/ 392 w 2208"/>
                <a:gd name="T109" fmla="*/ 2139 h 3542"/>
                <a:gd name="T110" fmla="*/ 270 w 2208"/>
                <a:gd name="T111" fmla="*/ 1828 h 3542"/>
                <a:gd name="T112" fmla="*/ 46 w 2208"/>
                <a:gd name="T113" fmla="*/ 1418 h 3542"/>
                <a:gd name="T114" fmla="*/ 13 w 2208"/>
                <a:gd name="T115" fmla="*/ 934 h 3542"/>
                <a:gd name="T116" fmla="*/ 195 w 2208"/>
                <a:gd name="T117" fmla="*/ 479 h 3542"/>
                <a:gd name="T118" fmla="*/ 547 w 2208"/>
                <a:gd name="T119" fmla="*/ 151 h 3542"/>
                <a:gd name="T120" fmla="*/ 1018 w 2208"/>
                <a:gd name="T121" fmla="*/ 3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08" h="3542">
                  <a:moveTo>
                    <a:pt x="779" y="3098"/>
                  </a:moveTo>
                  <a:lnTo>
                    <a:pt x="795" y="3137"/>
                  </a:lnTo>
                  <a:lnTo>
                    <a:pt x="815" y="3175"/>
                  </a:lnTo>
                  <a:lnTo>
                    <a:pt x="840" y="3209"/>
                  </a:lnTo>
                  <a:lnTo>
                    <a:pt x="869" y="3240"/>
                  </a:lnTo>
                  <a:lnTo>
                    <a:pt x="901" y="3267"/>
                  </a:lnTo>
                  <a:lnTo>
                    <a:pt x="937" y="3291"/>
                  </a:lnTo>
                  <a:lnTo>
                    <a:pt x="975" y="3309"/>
                  </a:lnTo>
                  <a:lnTo>
                    <a:pt x="1016" y="3323"/>
                  </a:lnTo>
                  <a:lnTo>
                    <a:pt x="1059" y="3332"/>
                  </a:lnTo>
                  <a:lnTo>
                    <a:pt x="1104" y="3335"/>
                  </a:lnTo>
                  <a:lnTo>
                    <a:pt x="1149" y="3332"/>
                  </a:lnTo>
                  <a:lnTo>
                    <a:pt x="1192" y="3323"/>
                  </a:lnTo>
                  <a:lnTo>
                    <a:pt x="1233" y="3309"/>
                  </a:lnTo>
                  <a:lnTo>
                    <a:pt x="1271" y="3291"/>
                  </a:lnTo>
                  <a:lnTo>
                    <a:pt x="1307" y="3267"/>
                  </a:lnTo>
                  <a:lnTo>
                    <a:pt x="1339" y="3240"/>
                  </a:lnTo>
                  <a:lnTo>
                    <a:pt x="1368" y="3209"/>
                  </a:lnTo>
                  <a:lnTo>
                    <a:pt x="1393" y="3175"/>
                  </a:lnTo>
                  <a:lnTo>
                    <a:pt x="1413" y="3137"/>
                  </a:lnTo>
                  <a:lnTo>
                    <a:pt x="1429" y="3098"/>
                  </a:lnTo>
                  <a:lnTo>
                    <a:pt x="779" y="3098"/>
                  </a:lnTo>
                  <a:close/>
                  <a:moveTo>
                    <a:pt x="660" y="2653"/>
                  </a:moveTo>
                  <a:lnTo>
                    <a:pt x="632" y="2655"/>
                  </a:lnTo>
                  <a:lnTo>
                    <a:pt x="607" y="2665"/>
                  </a:lnTo>
                  <a:lnTo>
                    <a:pt x="586" y="2679"/>
                  </a:lnTo>
                  <a:lnTo>
                    <a:pt x="567" y="2697"/>
                  </a:lnTo>
                  <a:lnTo>
                    <a:pt x="553" y="2719"/>
                  </a:lnTo>
                  <a:lnTo>
                    <a:pt x="544" y="2745"/>
                  </a:lnTo>
                  <a:lnTo>
                    <a:pt x="541" y="2771"/>
                  </a:lnTo>
                  <a:lnTo>
                    <a:pt x="544" y="2798"/>
                  </a:lnTo>
                  <a:lnTo>
                    <a:pt x="553" y="2824"/>
                  </a:lnTo>
                  <a:lnTo>
                    <a:pt x="567" y="2845"/>
                  </a:lnTo>
                  <a:lnTo>
                    <a:pt x="586" y="2864"/>
                  </a:lnTo>
                  <a:lnTo>
                    <a:pt x="607" y="2878"/>
                  </a:lnTo>
                  <a:lnTo>
                    <a:pt x="632" y="2887"/>
                  </a:lnTo>
                  <a:lnTo>
                    <a:pt x="660" y="2889"/>
                  </a:lnTo>
                  <a:lnTo>
                    <a:pt x="1548" y="2889"/>
                  </a:lnTo>
                  <a:lnTo>
                    <a:pt x="1576" y="2887"/>
                  </a:lnTo>
                  <a:lnTo>
                    <a:pt x="1601" y="2878"/>
                  </a:lnTo>
                  <a:lnTo>
                    <a:pt x="1622" y="2864"/>
                  </a:lnTo>
                  <a:lnTo>
                    <a:pt x="1641" y="2845"/>
                  </a:lnTo>
                  <a:lnTo>
                    <a:pt x="1655" y="2824"/>
                  </a:lnTo>
                  <a:lnTo>
                    <a:pt x="1664" y="2798"/>
                  </a:lnTo>
                  <a:lnTo>
                    <a:pt x="1668" y="2771"/>
                  </a:lnTo>
                  <a:lnTo>
                    <a:pt x="1664" y="2745"/>
                  </a:lnTo>
                  <a:lnTo>
                    <a:pt x="1655" y="2719"/>
                  </a:lnTo>
                  <a:lnTo>
                    <a:pt x="1641" y="2697"/>
                  </a:lnTo>
                  <a:lnTo>
                    <a:pt x="1622" y="2679"/>
                  </a:lnTo>
                  <a:lnTo>
                    <a:pt x="1601" y="2665"/>
                  </a:lnTo>
                  <a:lnTo>
                    <a:pt x="1576" y="2655"/>
                  </a:lnTo>
                  <a:lnTo>
                    <a:pt x="1548" y="2653"/>
                  </a:lnTo>
                  <a:lnTo>
                    <a:pt x="660" y="2653"/>
                  </a:lnTo>
                  <a:close/>
                  <a:moveTo>
                    <a:pt x="660" y="2208"/>
                  </a:moveTo>
                  <a:lnTo>
                    <a:pt x="632" y="2211"/>
                  </a:lnTo>
                  <a:lnTo>
                    <a:pt x="607" y="2221"/>
                  </a:lnTo>
                  <a:lnTo>
                    <a:pt x="586" y="2235"/>
                  </a:lnTo>
                  <a:lnTo>
                    <a:pt x="567" y="2253"/>
                  </a:lnTo>
                  <a:lnTo>
                    <a:pt x="553" y="2274"/>
                  </a:lnTo>
                  <a:lnTo>
                    <a:pt x="544" y="2299"/>
                  </a:lnTo>
                  <a:lnTo>
                    <a:pt x="541" y="2327"/>
                  </a:lnTo>
                  <a:lnTo>
                    <a:pt x="544" y="2354"/>
                  </a:lnTo>
                  <a:lnTo>
                    <a:pt x="553" y="2379"/>
                  </a:lnTo>
                  <a:lnTo>
                    <a:pt x="567" y="2401"/>
                  </a:lnTo>
                  <a:lnTo>
                    <a:pt x="586" y="2419"/>
                  </a:lnTo>
                  <a:lnTo>
                    <a:pt x="607" y="2433"/>
                  </a:lnTo>
                  <a:lnTo>
                    <a:pt x="632" y="2442"/>
                  </a:lnTo>
                  <a:lnTo>
                    <a:pt x="660" y="2445"/>
                  </a:lnTo>
                  <a:lnTo>
                    <a:pt x="1548" y="2445"/>
                  </a:lnTo>
                  <a:lnTo>
                    <a:pt x="1576" y="2442"/>
                  </a:lnTo>
                  <a:lnTo>
                    <a:pt x="1601" y="2433"/>
                  </a:lnTo>
                  <a:lnTo>
                    <a:pt x="1622" y="2419"/>
                  </a:lnTo>
                  <a:lnTo>
                    <a:pt x="1641" y="2401"/>
                  </a:lnTo>
                  <a:lnTo>
                    <a:pt x="1655" y="2379"/>
                  </a:lnTo>
                  <a:lnTo>
                    <a:pt x="1664" y="2354"/>
                  </a:lnTo>
                  <a:lnTo>
                    <a:pt x="1668" y="2327"/>
                  </a:lnTo>
                  <a:lnTo>
                    <a:pt x="1664" y="2299"/>
                  </a:lnTo>
                  <a:lnTo>
                    <a:pt x="1655" y="2274"/>
                  </a:lnTo>
                  <a:lnTo>
                    <a:pt x="1641" y="2253"/>
                  </a:lnTo>
                  <a:lnTo>
                    <a:pt x="1622" y="2235"/>
                  </a:lnTo>
                  <a:lnTo>
                    <a:pt x="1601" y="2221"/>
                  </a:lnTo>
                  <a:lnTo>
                    <a:pt x="1576" y="2211"/>
                  </a:lnTo>
                  <a:lnTo>
                    <a:pt x="1548" y="2208"/>
                  </a:lnTo>
                  <a:lnTo>
                    <a:pt x="660" y="2208"/>
                  </a:lnTo>
                  <a:close/>
                  <a:moveTo>
                    <a:pt x="1104" y="207"/>
                  </a:moveTo>
                  <a:lnTo>
                    <a:pt x="1027" y="210"/>
                  </a:lnTo>
                  <a:lnTo>
                    <a:pt x="952" y="220"/>
                  </a:lnTo>
                  <a:lnTo>
                    <a:pt x="878" y="236"/>
                  </a:lnTo>
                  <a:lnTo>
                    <a:pt x="807" y="258"/>
                  </a:lnTo>
                  <a:lnTo>
                    <a:pt x="738" y="286"/>
                  </a:lnTo>
                  <a:lnTo>
                    <a:pt x="673" y="318"/>
                  </a:lnTo>
                  <a:lnTo>
                    <a:pt x="610" y="355"/>
                  </a:lnTo>
                  <a:lnTo>
                    <a:pt x="551" y="398"/>
                  </a:lnTo>
                  <a:lnTo>
                    <a:pt x="496" y="445"/>
                  </a:lnTo>
                  <a:lnTo>
                    <a:pt x="445" y="497"/>
                  </a:lnTo>
                  <a:lnTo>
                    <a:pt x="398" y="552"/>
                  </a:lnTo>
                  <a:lnTo>
                    <a:pt x="356" y="611"/>
                  </a:lnTo>
                  <a:lnTo>
                    <a:pt x="318" y="673"/>
                  </a:lnTo>
                  <a:lnTo>
                    <a:pt x="285" y="738"/>
                  </a:lnTo>
                  <a:lnTo>
                    <a:pt x="258" y="807"/>
                  </a:lnTo>
                  <a:lnTo>
                    <a:pt x="237" y="878"/>
                  </a:lnTo>
                  <a:lnTo>
                    <a:pt x="221" y="951"/>
                  </a:lnTo>
                  <a:lnTo>
                    <a:pt x="211" y="1027"/>
                  </a:lnTo>
                  <a:lnTo>
                    <a:pt x="208" y="1104"/>
                  </a:lnTo>
                  <a:lnTo>
                    <a:pt x="210" y="1173"/>
                  </a:lnTo>
                  <a:lnTo>
                    <a:pt x="217" y="1241"/>
                  </a:lnTo>
                  <a:lnTo>
                    <a:pt x="230" y="1307"/>
                  </a:lnTo>
                  <a:lnTo>
                    <a:pt x="249" y="1372"/>
                  </a:lnTo>
                  <a:lnTo>
                    <a:pt x="271" y="1435"/>
                  </a:lnTo>
                  <a:lnTo>
                    <a:pt x="298" y="1497"/>
                  </a:lnTo>
                  <a:lnTo>
                    <a:pt x="329" y="1556"/>
                  </a:lnTo>
                  <a:lnTo>
                    <a:pt x="366" y="1612"/>
                  </a:lnTo>
                  <a:lnTo>
                    <a:pt x="405" y="1667"/>
                  </a:lnTo>
                  <a:lnTo>
                    <a:pt x="450" y="1717"/>
                  </a:lnTo>
                  <a:lnTo>
                    <a:pt x="499" y="1765"/>
                  </a:lnTo>
                  <a:lnTo>
                    <a:pt x="550" y="1810"/>
                  </a:lnTo>
                  <a:lnTo>
                    <a:pt x="606" y="1849"/>
                  </a:lnTo>
                  <a:lnTo>
                    <a:pt x="622" y="1862"/>
                  </a:lnTo>
                  <a:lnTo>
                    <a:pt x="635" y="1878"/>
                  </a:lnTo>
                  <a:lnTo>
                    <a:pt x="645" y="1897"/>
                  </a:lnTo>
                  <a:lnTo>
                    <a:pt x="650" y="1916"/>
                  </a:lnTo>
                  <a:lnTo>
                    <a:pt x="652" y="1936"/>
                  </a:lnTo>
                  <a:lnTo>
                    <a:pt x="652" y="2001"/>
                  </a:lnTo>
                  <a:lnTo>
                    <a:pt x="660" y="2001"/>
                  </a:lnTo>
                  <a:lnTo>
                    <a:pt x="778" y="2001"/>
                  </a:lnTo>
                  <a:lnTo>
                    <a:pt x="778" y="1592"/>
                  </a:lnTo>
                  <a:lnTo>
                    <a:pt x="629" y="1443"/>
                  </a:lnTo>
                  <a:lnTo>
                    <a:pt x="615" y="1424"/>
                  </a:lnTo>
                  <a:lnTo>
                    <a:pt x="604" y="1403"/>
                  </a:lnTo>
                  <a:lnTo>
                    <a:pt x="600" y="1380"/>
                  </a:lnTo>
                  <a:lnTo>
                    <a:pt x="600" y="1358"/>
                  </a:lnTo>
                  <a:lnTo>
                    <a:pt x="604" y="1335"/>
                  </a:lnTo>
                  <a:lnTo>
                    <a:pt x="615" y="1315"/>
                  </a:lnTo>
                  <a:lnTo>
                    <a:pt x="629" y="1296"/>
                  </a:lnTo>
                  <a:lnTo>
                    <a:pt x="648" y="1282"/>
                  </a:lnTo>
                  <a:lnTo>
                    <a:pt x="668" y="1271"/>
                  </a:lnTo>
                  <a:lnTo>
                    <a:pt x="691" y="1267"/>
                  </a:lnTo>
                  <a:lnTo>
                    <a:pt x="713" y="1267"/>
                  </a:lnTo>
                  <a:lnTo>
                    <a:pt x="736" y="1271"/>
                  </a:lnTo>
                  <a:lnTo>
                    <a:pt x="757" y="1282"/>
                  </a:lnTo>
                  <a:lnTo>
                    <a:pt x="776" y="1296"/>
                  </a:lnTo>
                  <a:lnTo>
                    <a:pt x="955" y="1476"/>
                  </a:lnTo>
                  <a:lnTo>
                    <a:pt x="968" y="1491"/>
                  </a:lnTo>
                  <a:lnTo>
                    <a:pt x="977" y="1509"/>
                  </a:lnTo>
                  <a:lnTo>
                    <a:pt x="984" y="1528"/>
                  </a:lnTo>
                  <a:lnTo>
                    <a:pt x="986" y="1549"/>
                  </a:lnTo>
                  <a:lnTo>
                    <a:pt x="986" y="2001"/>
                  </a:lnTo>
                  <a:lnTo>
                    <a:pt x="1222" y="2001"/>
                  </a:lnTo>
                  <a:lnTo>
                    <a:pt x="1222" y="1549"/>
                  </a:lnTo>
                  <a:lnTo>
                    <a:pt x="1224" y="1528"/>
                  </a:lnTo>
                  <a:lnTo>
                    <a:pt x="1231" y="1509"/>
                  </a:lnTo>
                  <a:lnTo>
                    <a:pt x="1240" y="1491"/>
                  </a:lnTo>
                  <a:lnTo>
                    <a:pt x="1253" y="1476"/>
                  </a:lnTo>
                  <a:lnTo>
                    <a:pt x="1432" y="1296"/>
                  </a:lnTo>
                  <a:lnTo>
                    <a:pt x="1451" y="1282"/>
                  </a:lnTo>
                  <a:lnTo>
                    <a:pt x="1472" y="1271"/>
                  </a:lnTo>
                  <a:lnTo>
                    <a:pt x="1495" y="1267"/>
                  </a:lnTo>
                  <a:lnTo>
                    <a:pt x="1517" y="1267"/>
                  </a:lnTo>
                  <a:lnTo>
                    <a:pt x="1540" y="1271"/>
                  </a:lnTo>
                  <a:lnTo>
                    <a:pt x="1560" y="1282"/>
                  </a:lnTo>
                  <a:lnTo>
                    <a:pt x="1579" y="1296"/>
                  </a:lnTo>
                  <a:lnTo>
                    <a:pt x="1593" y="1315"/>
                  </a:lnTo>
                  <a:lnTo>
                    <a:pt x="1604" y="1335"/>
                  </a:lnTo>
                  <a:lnTo>
                    <a:pt x="1608" y="1358"/>
                  </a:lnTo>
                  <a:lnTo>
                    <a:pt x="1608" y="1380"/>
                  </a:lnTo>
                  <a:lnTo>
                    <a:pt x="1604" y="1403"/>
                  </a:lnTo>
                  <a:lnTo>
                    <a:pt x="1593" y="1424"/>
                  </a:lnTo>
                  <a:lnTo>
                    <a:pt x="1579" y="1443"/>
                  </a:lnTo>
                  <a:lnTo>
                    <a:pt x="1430" y="1592"/>
                  </a:lnTo>
                  <a:lnTo>
                    <a:pt x="1430" y="2001"/>
                  </a:lnTo>
                  <a:lnTo>
                    <a:pt x="1548" y="2001"/>
                  </a:lnTo>
                  <a:lnTo>
                    <a:pt x="1556" y="2001"/>
                  </a:lnTo>
                  <a:lnTo>
                    <a:pt x="1556" y="1936"/>
                  </a:lnTo>
                  <a:lnTo>
                    <a:pt x="1558" y="1916"/>
                  </a:lnTo>
                  <a:lnTo>
                    <a:pt x="1563" y="1897"/>
                  </a:lnTo>
                  <a:lnTo>
                    <a:pt x="1573" y="1878"/>
                  </a:lnTo>
                  <a:lnTo>
                    <a:pt x="1586" y="1862"/>
                  </a:lnTo>
                  <a:lnTo>
                    <a:pt x="1602" y="1849"/>
                  </a:lnTo>
                  <a:lnTo>
                    <a:pt x="1658" y="1810"/>
                  </a:lnTo>
                  <a:lnTo>
                    <a:pt x="1709" y="1765"/>
                  </a:lnTo>
                  <a:lnTo>
                    <a:pt x="1758" y="1717"/>
                  </a:lnTo>
                  <a:lnTo>
                    <a:pt x="1803" y="1667"/>
                  </a:lnTo>
                  <a:lnTo>
                    <a:pt x="1842" y="1612"/>
                  </a:lnTo>
                  <a:lnTo>
                    <a:pt x="1879" y="1556"/>
                  </a:lnTo>
                  <a:lnTo>
                    <a:pt x="1910" y="1497"/>
                  </a:lnTo>
                  <a:lnTo>
                    <a:pt x="1937" y="1435"/>
                  </a:lnTo>
                  <a:lnTo>
                    <a:pt x="1959" y="1372"/>
                  </a:lnTo>
                  <a:lnTo>
                    <a:pt x="1978" y="1307"/>
                  </a:lnTo>
                  <a:lnTo>
                    <a:pt x="1991" y="1241"/>
                  </a:lnTo>
                  <a:lnTo>
                    <a:pt x="1998" y="1173"/>
                  </a:lnTo>
                  <a:lnTo>
                    <a:pt x="2000" y="1104"/>
                  </a:lnTo>
                  <a:lnTo>
                    <a:pt x="1997" y="1027"/>
                  </a:lnTo>
                  <a:lnTo>
                    <a:pt x="1987" y="951"/>
                  </a:lnTo>
                  <a:lnTo>
                    <a:pt x="1971" y="878"/>
                  </a:lnTo>
                  <a:lnTo>
                    <a:pt x="1950" y="807"/>
                  </a:lnTo>
                  <a:lnTo>
                    <a:pt x="1923" y="738"/>
                  </a:lnTo>
                  <a:lnTo>
                    <a:pt x="1890" y="673"/>
                  </a:lnTo>
                  <a:lnTo>
                    <a:pt x="1852" y="611"/>
                  </a:lnTo>
                  <a:lnTo>
                    <a:pt x="1810" y="552"/>
                  </a:lnTo>
                  <a:lnTo>
                    <a:pt x="1763" y="497"/>
                  </a:lnTo>
                  <a:lnTo>
                    <a:pt x="1712" y="445"/>
                  </a:lnTo>
                  <a:lnTo>
                    <a:pt x="1657" y="398"/>
                  </a:lnTo>
                  <a:lnTo>
                    <a:pt x="1598" y="356"/>
                  </a:lnTo>
                  <a:lnTo>
                    <a:pt x="1535" y="318"/>
                  </a:lnTo>
                  <a:lnTo>
                    <a:pt x="1470" y="286"/>
                  </a:lnTo>
                  <a:lnTo>
                    <a:pt x="1401" y="258"/>
                  </a:lnTo>
                  <a:lnTo>
                    <a:pt x="1330" y="236"/>
                  </a:lnTo>
                  <a:lnTo>
                    <a:pt x="1256" y="220"/>
                  </a:lnTo>
                  <a:lnTo>
                    <a:pt x="1181" y="210"/>
                  </a:lnTo>
                  <a:lnTo>
                    <a:pt x="1104" y="207"/>
                  </a:lnTo>
                  <a:close/>
                  <a:moveTo>
                    <a:pt x="1104" y="0"/>
                  </a:moveTo>
                  <a:lnTo>
                    <a:pt x="1190" y="3"/>
                  </a:lnTo>
                  <a:lnTo>
                    <a:pt x="1275" y="13"/>
                  </a:lnTo>
                  <a:lnTo>
                    <a:pt x="1357" y="29"/>
                  </a:lnTo>
                  <a:lnTo>
                    <a:pt x="1437" y="52"/>
                  </a:lnTo>
                  <a:lnTo>
                    <a:pt x="1514" y="79"/>
                  </a:lnTo>
                  <a:lnTo>
                    <a:pt x="1589" y="113"/>
                  </a:lnTo>
                  <a:lnTo>
                    <a:pt x="1661" y="151"/>
                  </a:lnTo>
                  <a:lnTo>
                    <a:pt x="1730" y="194"/>
                  </a:lnTo>
                  <a:lnTo>
                    <a:pt x="1794" y="243"/>
                  </a:lnTo>
                  <a:lnTo>
                    <a:pt x="1855" y="296"/>
                  </a:lnTo>
                  <a:lnTo>
                    <a:pt x="1912" y="353"/>
                  </a:lnTo>
                  <a:lnTo>
                    <a:pt x="1965" y="414"/>
                  </a:lnTo>
                  <a:lnTo>
                    <a:pt x="2013" y="479"/>
                  </a:lnTo>
                  <a:lnTo>
                    <a:pt x="2057" y="547"/>
                  </a:lnTo>
                  <a:lnTo>
                    <a:pt x="2096" y="619"/>
                  </a:lnTo>
                  <a:lnTo>
                    <a:pt x="2129" y="693"/>
                  </a:lnTo>
                  <a:lnTo>
                    <a:pt x="2157" y="772"/>
                  </a:lnTo>
                  <a:lnTo>
                    <a:pt x="2178" y="851"/>
                  </a:lnTo>
                  <a:lnTo>
                    <a:pt x="2195" y="934"/>
                  </a:lnTo>
                  <a:lnTo>
                    <a:pt x="2205" y="1018"/>
                  </a:lnTo>
                  <a:lnTo>
                    <a:pt x="2208" y="1104"/>
                  </a:lnTo>
                  <a:lnTo>
                    <a:pt x="2205" y="1185"/>
                  </a:lnTo>
                  <a:lnTo>
                    <a:pt x="2197" y="1263"/>
                  </a:lnTo>
                  <a:lnTo>
                    <a:pt x="2183" y="1342"/>
                  </a:lnTo>
                  <a:lnTo>
                    <a:pt x="2162" y="1418"/>
                  </a:lnTo>
                  <a:lnTo>
                    <a:pt x="2138" y="1493"/>
                  </a:lnTo>
                  <a:lnTo>
                    <a:pt x="2108" y="1565"/>
                  </a:lnTo>
                  <a:lnTo>
                    <a:pt x="2072" y="1635"/>
                  </a:lnTo>
                  <a:lnTo>
                    <a:pt x="2032" y="1702"/>
                  </a:lnTo>
                  <a:lnTo>
                    <a:pt x="1987" y="1767"/>
                  </a:lnTo>
                  <a:lnTo>
                    <a:pt x="1938" y="1828"/>
                  </a:lnTo>
                  <a:lnTo>
                    <a:pt x="1884" y="1886"/>
                  </a:lnTo>
                  <a:lnTo>
                    <a:pt x="1826" y="1940"/>
                  </a:lnTo>
                  <a:lnTo>
                    <a:pt x="1763" y="1990"/>
                  </a:lnTo>
                  <a:lnTo>
                    <a:pt x="1763" y="2082"/>
                  </a:lnTo>
                  <a:lnTo>
                    <a:pt x="1791" y="2109"/>
                  </a:lnTo>
                  <a:lnTo>
                    <a:pt x="1816" y="2139"/>
                  </a:lnTo>
                  <a:lnTo>
                    <a:pt x="1836" y="2172"/>
                  </a:lnTo>
                  <a:lnTo>
                    <a:pt x="1852" y="2208"/>
                  </a:lnTo>
                  <a:lnTo>
                    <a:pt x="1865" y="2246"/>
                  </a:lnTo>
                  <a:lnTo>
                    <a:pt x="1873" y="2285"/>
                  </a:lnTo>
                  <a:lnTo>
                    <a:pt x="1875" y="2327"/>
                  </a:lnTo>
                  <a:lnTo>
                    <a:pt x="1871" y="2369"/>
                  </a:lnTo>
                  <a:lnTo>
                    <a:pt x="1864" y="2410"/>
                  </a:lnTo>
                  <a:lnTo>
                    <a:pt x="1851" y="2448"/>
                  </a:lnTo>
                  <a:lnTo>
                    <a:pt x="1834" y="2485"/>
                  </a:lnTo>
                  <a:lnTo>
                    <a:pt x="1812" y="2518"/>
                  </a:lnTo>
                  <a:lnTo>
                    <a:pt x="1787" y="2549"/>
                  </a:lnTo>
                  <a:lnTo>
                    <a:pt x="1812" y="2580"/>
                  </a:lnTo>
                  <a:lnTo>
                    <a:pt x="1834" y="2614"/>
                  </a:lnTo>
                  <a:lnTo>
                    <a:pt x="1851" y="2650"/>
                  </a:lnTo>
                  <a:lnTo>
                    <a:pt x="1864" y="2689"/>
                  </a:lnTo>
                  <a:lnTo>
                    <a:pt x="1871" y="2729"/>
                  </a:lnTo>
                  <a:lnTo>
                    <a:pt x="1875" y="2771"/>
                  </a:lnTo>
                  <a:lnTo>
                    <a:pt x="1871" y="2814"/>
                  </a:lnTo>
                  <a:lnTo>
                    <a:pt x="1864" y="2856"/>
                  </a:lnTo>
                  <a:lnTo>
                    <a:pt x="1850" y="2896"/>
                  </a:lnTo>
                  <a:lnTo>
                    <a:pt x="1832" y="2932"/>
                  </a:lnTo>
                  <a:lnTo>
                    <a:pt x="1809" y="2967"/>
                  </a:lnTo>
                  <a:lnTo>
                    <a:pt x="1783" y="2998"/>
                  </a:lnTo>
                  <a:lnTo>
                    <a:pt x="1753" y="3025"/>
                  </a:lnTo>
                  <a:lnTo>
                    <a:pt x="1720" y="3048"/>
                  </a:lnTo>
                  <a:lnTo>
                    <a:pt x="1684" y="3068"/>
                  </a:lnTo>
                  <a:lnTo>
                    <a:pt x="1645" y="3083"/>
                  </a:lnTo>
                  <a:lnTo>
                    <a:pt x="1633" y="3137"/>
                  </a:lnTo>
                  <a:lnTo>
                    <a:pt x="1616" y="3190"/>
                  </a:lnTo>
                  <a:lnTo>
                    <a:pt x="1593" y="3240"/>
                  </a:lnTo>
                  <a:lnTo>
                    <a:pt x="1567" y="3288"/>
                  </a:lnTo>
                  <a:lnTo>
                    <a:pt x="1535" y="3332"/>
                  </a:lnTo>
                  <a:lnTo>
                    <a:pt x="1500" y="3372"/>
                  </a:lnTo>
                  <a:lnTo>
                    <a:pt x="1460" y="3410"/>
                  </a:lnTo>
                  <a:lnTo>
                    <a:pt x="1417" y="3443"/>
                  </a:lnTo>
                  <a:lnTo>
                    <a:pt x="1371" y="3472"/>
                  </a:lnTo>
                  <a:lnTo>
                    <a:pt x="1323" y="3497"/>
                  </a:lnTo>
                  <a:lnTo>
                    <a:pt x="1271" y="3516"/>
                  </a:lnTo>
                  <a:lnTo>
                    <a:pt x="1218" y="3530"/>
                  </a:lnTo>
                  <a:lnTo>
                    <a:pt x="1162" y="3539"/>
                  </a:lnTo>
                  <a:lnTo>
                    <a:pt x="1104" y="3542"/>
                  </a:lnTo>
                  <a:lnTo>
                    <a:pt x="1046" y="3539"/>
                  </a:lnTo>
                  <a:lnTo>
                    <a:pt x="990" y="3530"/>
                  </a:lnTo>
                  <a:lnTo>
                    <a:pt x="937" y="3516"/>
                  </a:lnTo>
                  <a:lnTo>
                    <a:pt x="885" y="3497"/>
                  </a:lnTo>
                  <a:lnTo>
                    <a:pt x="837" y="3472"/>
                  </a:lnTo>
                  <a:lnTo>
                    <a:pt x="791" y="3443"/>
                  </a:lnTo>
                  <a:lnTo>
                    <a:pt x="748" y="3410"/>
                  </a:lnTo>
                  <a:lnTo>
                    <a:pt x="708" y="3372"/>
                  </a:lnTo>
                  <a:lnTo>
                    <a:pt x="673" y="3332"/>
                  </a:lnTo>
                  <a:lnTo>
                    <a:pt x="641" y="3288"/>
                  </a:lnTo>
                  <a:lnTo>
                    <a:pt x="615" y="3240"/>
                  </a:lnTo>
                  <a:lnTo>
                    <a:pt x="592" y="3190"/>
                  </a:lnTo>
                  <a:lnTo>
                    <a:pt x="575" y="3137"/>
                  </a:lnTo>
                  <a:lnTo>
                    <a:pt x="563" y="3083"/>
                  </a:lnTo>
                  <a:lnTo>
                    <a:pt x="524" y="3068"/>
                  </a:lnTo>
                  <a:lnTo>
                    <a:pt x="488" y="3048"/>
                  </a:lnTo>
                  <a:lnTo>
                    <a:pt x="455" y="3025"/>
                  </a:lnTo>
                  <a:lnTo>
                    <a:pt x="425" y="2998"/>
                  </a:lnTo>
                  <a:lnTo>
                    <a:pt x="399" y="2967"/>
                  </a:lnTo>
                  <a:lnTo>
                    <a:pt x="376" y="2932"/>
                  </a:lnTo>
                  <a:lnTo>
                    <a:pt x="358" y="2896"/>
                  </a:lnTo>
                  <a:lnTo>
                    <a:pt x="344" y="2856"/>
                  </a:lnTo>
                  <a:lnTo>
                    <a:pt x="337" y="2814"/>
                  </a:lnTo>
                  <a:lnTo>
                    <a:pt x="333" y="2771"/>
                  </a:lnTo>
                  <a:lnTo>
                    <a:pt x="337" y="2729"/>
                  </a:lnTo>
                  <a:lnTo>
                    <a:pt x="344" y="2689"/>
                  </a:lnTo>
                  <a:lnTo>
                    <a:pt x="357" y="2650"/>
                  </a:lnTo>
                  <a:lnTo>
                    <a:pt x="374" y="2614"/>
                  </a:lnTo>
                  <a:lnTo>
                    <a:pt x="396" y="2580"/>
                  </a:lnTo>
                  <a:lnTo>
                    <a:pt x="421" y="2549"/>
                  </a:lnTo>
                  <a:lnTo>
                    <a:pt x="396" y="2518"/>
                  </a:lnTo>
                  <a:lnTo>
                    <a:pt x="374" y="2485"/>
                  </a:lnTo>
                  <a:lnTo>
                    <a:pt x="357" y="2448"/>
                  </a:lnTo>
                  <a:lnTo>
                    <a:pt x="344" y="2410"/>
                  </a:lnTo>
                  <a:lnTo>
                    <a:pt x="337" y="2369"/>
                  </a:lnTo>
                  <a:lnTo>
                    <a:pt x="333" y="2327"/>
                  </a:lnTo>
                  <a:lnTo>
                    <a:pt x="335" y="2285"/>
                  </a:lnTo>
                  <a:lnTo>
                    <a:pt x="343" y="2246"/>
                  </a:lnTo>
                  <a:lnTo>
                    <a:pt x="356" y="2208"/>
                  </a:lnTo>
                  <a:lnTo>
                    <a:pt x="372" y="2172"/>
                  </a:lnTo>
                  <a:lnTo>
                    <a:pt x="392" y="2139"/>
                  </a:lnTo>
                  <a:lnTo>
                    <a:pt x="417" y="2109"/>
                  </a:lnTo>
                  <a:lnTo>
                    <a:pt x="445" y="2082"/>
                  </a:lnTo>
                  <a:lnTo>
                    <a:pt x="445" y="1990"/>
                  </a:lnTo>
                  <a:lnTo>
                    <a:pt x="382" y="1940"/>
                  </a:lnTo>
                  <a:lnTo>
                    <a:pt x="324" y="1886"/>
                  </a:lnTo>
                  <a:lnTo>
                    <a:pt x="270" y="1828"/>
                  </a:lnTo>
                  <a:lnTo>
                    <a:pt x="221" y="1767"/>
                  </a:lnTo>
                  <a:lnTo>
                    <a:pt x="176" y="1702"/>
                  </a:lnTo>
                  <a:lnTo>
                    <a:pt x="136" y="1635"/>
                  </a:lnTo>
                  <a:lnTo>
                    <a:pt x="100" y="1565"/>
                  </a:lnTo>
                  <a:lnTo>
                    <a:pt x="70" y="1493"/>
                  </a:lnTo>
                  <a:lnTo>
                    <a:pt x="46" y="1418"/>
                  </a:lnTo>
                  <a:lnTo>
                    <a:pt x="25" y="1342"/>
                  </a:lnTo>
                  <a:lnTo>
                    <a:pt x="11" y="1263"/>
                  </a:lnTo>
                  <a:lnTo>
                    <a:pt x="3" y="1185"/>
                  </a:lnTo>
                  <a:lnTo>
                    <a:pt x="0" y="1104"/>
                  </a:lnTo>
                  <a:lnTo>
                    <a:pt x="3" y="1018"/>
                  </a:lnTo>
                  <a:lnTo>
                    <a:pt x="13" y="934"/>
                  </a:lnTo>
                  <a:lnTo>
                    <a:pt x="30" y="851"/>
                  </a:lnTo>
                  <a:lnTo>
                    <a:pt x="51" y="772"/>
                  </a:lnTo>
                  <a:lnTo>
                    <a:pt x="79" y="693"/>
                  </a:lnTo>
                  <a:lnTo>
                    <a:pt x="112" y="619"/>
                  </a:lnTo>
                  <a:lnTo>
                    <a:pt x="151" y="547"/>
                  </a:lnTo>
                  <a:lnTo>
                    <a:pt x="195" y="479"/>
                  </a:lnTo>
                  <a:lnTo>
                    <a:pt x="243" y="414"/>
                  </a:lnTo>
                  <a:lnTo>
                    <a:pt x="296" y="353"/>
                  </a:lnTo>
                  <a:lnTo>
                    <a:pt x="353" y="296"/>
                  </a:lnTo>
                  <a:lnTo>
                    <a:pt x="414" y="243"/>
                  </a:lnTo>
                  <a:lnTo>
                    <a:pt x="478" y="194"/>
                  </a:lnTo>
                  <a:lnTo>
                    <a:pt x="547" y="151"/>
                  </a:lnTo>
                  <a:lnTo>
                    <a:pt x="619" y="113"/>
                  </a:lnTo>
                  <a:lnTo>
                    <a:pt x="694" y="79"/>
                  </a:lnTo>
                  <a:lnTo>
                    <a:pt x="771" y="52"/>
                  </a:lnTo>
                  <a:lnTo>
                    <a:pt x="851" y="29"/>
                  </a:lnTo>
                  <a:lnTo>
                    <a:pt x="933" y="13"/>
                  </a:lnTo>
                  <a:lnTo>
                    <a:pt x="1018" y="3"/>
                  </a:lnTo>
                  <a:lnTo>
                    <a:pt x="1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1362075" y="1401763"/>
              <a:ext cx="61913" cy="30163"/>
            </a:xfrm>
            <a:custGeom>
              <a:avLst/>
              <a:gdLst>
                <a:gd name="T0" fmla="*/ 104 w 429"/>
                <a:gd name="T1" fmla="*/ 0 h 208"/>
                <a:gd name="T2" fmla="*/ 326 w 429"/>
                <a:gd name="T3" fmla="*/ 0 h 208"/>
                <a:gd name="T4" fmla="*/ 350 w 429"/>
                <a:gd name="T5" fmla="*/ 4 h 208"/>
                <a:gd name="T6" fmla="*/ 371 w 429"/>
                <a:gd name="T7" fmla="*/ 11 h 208"/>
                <a:gd name="T8" fmla="*/ 391 w 429"/>
                <a:gd name="T9" fmla="*/ 23 h 208"/>
                <a:gd name="T10" fmla="*/ 407 w 429"/>
                <a:gd name="T11" fmla="*/ 39 h 208"/>
                <a:gd name="T12" fmla="*/ 420 w 429"/>
                <a:gd name="T13" fmla="*/ 58 h 208"/>
                <a:gd name="T14" fmla="*/ 427 w 429"/>
                <a:gd name="T15" fmla="*/ 81 h 208"/>
                <a:gd name="T16" fmla="*/ 429 w 429"/>
                <a:gd name="T17" fmla="*/ 104 h 208"/>
                <a:gd name="T18" fmla="*/ 427 w 429"/>
                <a:gd name="T19" fmla="*/ 128 h 208"/>
                <a:gd name="T20" fmla="*/ 420 w 429"/>
                <a:gd name="T21" fmla="*/ 150 h 208"/>
                <a:gd name="T22" fmla="*/ 407 w 429"/>
                <a:gd name="T23" fmla="*/ 169 h 208"/>
                <a:gd name="T24" fmla="*/ 391 w 429"/>
                <a:gd name="T25" fmla="*/ 185 h 208"/>
                <a:gd name="T26" fmla="*/ 371 w 429"/>
                <a:gd name="T27" fmla="*/ 198 h 208"/>
                <a:gd name="T28" fmla="*/ 350 w 429"/>
                <a:gd name="T29" fmla="*/ 205 h 208"/>
                <a:gd name="T30" fmla="*/ 326 w 429"/>
                <a:gd name="T31" fmla="*/ 208 h 208"/>
                <a:gd name="T32" fmla="*/ 104 w 429"/>
                <a:gd name="T33" fmla="*/ 208 h 208"/>
                <a:gd name="T34" fmla="*/ 81 w 429"/>
                <a:gd name="T35" fmla="*/ 205 h 208"/>
                <a:gd name="T36" fmla="*/ 58 w 429"/>
                <a:gd name="T37" fmla="*/ 198 h 208"/>
                <a:gd name="T38" fmla="*/ 39 w 429"/>
                <a:gd name="T39" fmla="*/ 185 h 208"/>
                <a:gd name="T40" fmla="*/ 23 w 429"/>
                <a:gd name="T41" fmla="*/ 169 h 208"/>
                <a:gd name="T42" fmla="*/ 11 w 429"/>
                <a:gd name="T43" fmla="*/ 150 h 208"/>
                <a:gd name="T44" fmla="*/ 3 w 429"/>
                <a:gd name="T45" fmla="*/ 128 h 208"/>
                <a:gd name="T46" fmla="*/ 0 w 429"/>
                <a:gd name="T47" fmla="*/ 104 h 208"/>
                <a:gd name="T48" fmla="*/ 3 w 429"/>
                <a:gd name="T49" fmla="*/ 81 h 208"/>
                <a:gd name="T50" fmla="*/ 11 w 429"/>
                <a:gd name="T51" fmla="*/ 58 h 208"/>
                <a:gd name="T52" fmla="*/ 23 w 429"/>
                <a:gd name="T53" fmla="*/ 39 h 208"/>
                <a:gd name="T54" fmla="*/ 39 w 429"/>
                <a:gd name="T55" fmla="*/ 23 h 208"/>
                <a:gd name="T56" fmla="*/ 58 w 429"/>
                <a:gd name="T57" fmla="*/ 11 h 208"/>
                <a:gd name="T58" fmla="*/ 81 w 429"/>
                <a:gd name="T59" fmla="*/ 4 h 208"/>
                <a:gd name="T60" fmla="*/ 104 w 429"/>
                <a:gd name="T6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9" h="208">
                  <a:moveTo>
                    <a:pt x="104" y="0"/>
                  </a:moveTo>
                  <a:lnTo>
                    <a:pt x="326" y="0"/>
                  </a:lnTo>
                  <a:lnTo>
                    <a:pt x="350" y="4"/>
                  </a:lnTo>
                  <a:lnTo>
                    <a:pt x="371" y="11"/>
                  </a:lnTo>
                  <a:lnTo>
                    <a:pt x="391" y="23"/>
                  </a:lnTo>
                  <a:lnTo>
                    <a:pt x="407" y="39"/>
                  </a:lnTo>
                  <a:lnTo>
                    <a:pt x="420" y="58"/>
                  </a:lnTo>
                  <a:lnTo>
                    <a:pt x="427" y="81"/>
                  </a:lnTo>
                  <a:lnTo>
                    <a:pt x="429" y="104"/>
                  </a:lnTo>
                  <a:lnTo>
                    <a:pt x="427" y="128"/>
                  </a:lnTo>
                  <a:lnTo>
                    <a:pt x="420" y="150"/>
                  </a:lnTo>
                  <a:lnTo>
                    <a:pt x="407" y="169"/>
                  </a:lnTo>
                  <a:lnTo>
                    <a:pt x="391" y="185"/>
                  </a:lnTo>
                  <a:lnTo>
                    <a:pt x="371" y="198"/>
                  </a:lnTo>
                  <a:lnTo>
                    <a:pt x="350" y="205"/>
                  </a:lnTo>
                  <a:lnTo>
                    <a:pt x="326" y="208"/>
                  </a:lnTo>
                  <a:lnTo>
                    <a:pt x="104" y="208"/>
                  </a:lnTo>
                  <a:lnTo>
                    <a:pt x="81" y="205"/>
                  </a:lnTo>
                  <a:lnTo>
                    <a:pt x="58" y="198"/>
                  </a:lnTo>
                  <a:lnTo>
                    <a:pt x="39" y="185"/>
                  </a:lnTo>
                  <a:lnTo>
                    <a:pt x="23" y="169"/>
                  </a:lnTo>
                  <a:lnTo>
                    <a:pt x="11" y="150"/>
                  </a:lnTo>
                  <a:lnTo>
                    <a:pt x="3" y="128"/>
                  </a:lnTo>
                  <a:lnTo>
                    <a:pt x="0" y="104"/>
                  </a:lnTo>
                  <a:lnTo>
                    <a:pt x="3" y="81"/>
                  </a:lnTo>
                  <a:lnTo>
                    <a:pt x="11" y="58"/>
                  </a:lnTo>
                  <a:lnTo>
                    <a:pt x="23" y="39"/>
                  </a:lnTo>
                  <a:lnTo>
                    <a:pt x="39" y="23"/>
                  </a:lnTo>
                  <a:lnTo>
                    <a:pt x="58" y="11"/>
                  </a:lnTo>
                  <a:lnTo>
                    <a:pt x="81" y="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1811338" y="1401763"/>
              <a:ext cx="61913" cy="30163"/>
            </a:xfrm>
            <a:custGeom>
              <a:avLst/>
              <a:gdLst>
                <a:gd name="T0" fmla="*/ 103 w 429"/>
                <a:gd name="T1" fmla="*/ 0 h 208"/>
                <a:gd name="T2" fmla="*/ 325 w 429"/>
                <a:gd name="T3" fmla="*/ 0 h 208"/>
                <a:gd name="T4" fmla="*/ 349 w 429"/>
                <a:gd name="T5" fmla="*/ 4 h 208"/>
                <a:gd name="T6" fmla="*/ 371 w 429"/>
                <a:gd name="T7" fmla="*/ 11 h 208"/>
                <a:gd name="T8" fmla="*/ 390 w 429"/>
                <a:gd name="T9" fmla="*/ 23 h 208"/>
                <a:gd name="T10" fmla="*/ 406 w 429"/>
                <a:gd name="T11" fmla="*/ 39 h 208"/>
                <a:gd name="T12" fmla="*/ 418 w 429"/>
                <a:gd name="T13" fmla="*/ 58 h 208"/>
                <a:gd name="T14" fmla="*/ 426 w 429"/>
                <a:gd name="T15" fmla="*/ 81 h 208"/>
                <a:gd name="T16" fmla="*/ 429 w 429"/>
                <a:gd name="T17" fmla="*/ 104 h 208"/>
                <a:gd name="T18" fmla="*/ 426 w 429"/>
                <a:gd name="T19" fmla="*/ 128 h 208"/>
                <a:gd name="T20" fmla="*/ 418 w 429"/>
                <a:gd name="T21" fmla="*/ 150 h 208"/>
                <a:gd name="T22" fmla="*/ 406 w 429"/>
                <a:gd name="T23" fmla="*/ 169 h 208"/>
                <a:gd name="T24" fmla="*/ 390 w 429"/>
                <a:gd name="T25" fmla="*/ 185 h 208"/>
                <a:gd name="T26" fmla="*/ 371 w 429"/>
                <a:gd name="T27" fmla="*/ 198 h 208"/>
                <a:gd name="T28" fmla="*/ 349 w 429"/>
                <a:gd name="T29" fmla="*/ 205 h 208"/>
                <a:gd name="T30" fmla="*/ 325 w 429"/>
                <a:gd name="T31" fmla="*/ 208 h 208"/>
                <a:gd name="T32" fmla="*/ 103 w 429"/>
                <a:gd name="T33" fmla="*/ 208 h 208"/>
                <a:gd name="T34" fmla="*/ 79 w 429"/>
                <a:gd name="T35" fmla="*/ 205 h 208"/>
                <a:gd name="T36" fmla="*/ 58 w 429"/>
                <a:gd name="T37" fmla="*/ 198 h 208"/>
                <a:gd name="T38" fmla="*/ 38 w 429"/>
                <a:gd name="T39" fmla="*/ 185 h 208"/>
                <a:gd name="T40" fmla="*/ 22 w 429"/>
                <a:gd name="T41" fmla="*/ 169 h 208"/>
                <a:gd name="T42" fmla="*/ 9 w 429"/>
                <a:gd name="T43" fmla="*/ 150 h 208"/>
                <a:gd name="T44" fmla="*/ 2 w 429"/>
                <a:gd name="T45" fmla="*/ 128 h 208"/>
                <a:gd name="T46" fmla="*/ 0 w 429"/>
                <a:gd name="T47" fmla="*/ 104 h 208"/>
                <a:gd name="T48" fmla="*/ 2 w 429"/>
                <a:gd name="T49" fmla="*/ 81 h 208"/>
                <a:gd name="T50" fmla="*/ 9 w 429"/>
                <a:gd name="T51" fmla="*/ 58 h 208"/>
                <a:gd name="T52" fmla="*/ 22 w 429"/>
                <a:gd name="T53" fmla="*/ 39 h 208"/>
                <a:gd name="T54" fmla="*/ 38 w 429"/>
                <a:gd name="T55" fmla="*/ 23 h 208"/>
                <a:gd name="T56" fmla="*/ 58 w 429"/>
                <a:gd name="T57" fmla="*/ 11 h 208"/>
                <a:gd name="T58" fmla="*/ 79 w 429"/>
                <a:gd name="T59" fmla="*/ 4 h 208"/>
                <a:gd name="T60" fmla="*/ 103 w 429"/>
                <a:gd name="T6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9" h="208">
                  <a:moveTo>
                    <a:pt x="103" y="0"/>
                  </a:moveTo>
                  <a:lnTo>
                    <a:pt x="325" y="0"/>
                  </a:lnTo>
                  <a:lnTo>
                    <a:pt x="349" y="4"/>
                  </a:lnTo>
                  <a:lnTo>
                    <a:pt x="371" y="11"/>
                  </a:lnTo>
                  <a:lnTo>
                    <a:pt x="390" y="23"/>
                  </a:lnTo>
                  <a:lnTo>
                    <a:pt x="406" y="39"/>
                  </a:lnTo>
                  <a:lnTo>
                    <a:pt x="418" y="58"/>
                  </a:lnTo>
                  <a:lnTo>
                    <a:pt x="426" y="81"/>
                  </a:lnTo>
                  <a:lnTo>
                    <a:pt x="429" y="104"/>
                  </a:lnTo>
                  <a:lnTo>
                    <a:pt x="426" y="128"/>
                  </a:lnTo>
                  <a:lnTo>
                    <a:pt x="418" y="150"/>
                  </a:lnTo>
                  <a:lnTo>
                    <a:pt x="406" y="169"/>
                  </a:lnTo>
                  <a:lnTo>
                    <a:pt x="390" y="185"/>
                  </a:lnTo>
                  <a:lnTo>
                    <a:pt x="371" y="198"/>
                  </a:lnTo>
                  <a:lnTo>
                    <a:pt x="349" y="205"/>
                  </a:lnTo>
                  <a:lnTo>
                    <a:pt x="325" y="208"/>
                  </a:lnTo>
                  <a:lnTo>
                    <a:pt x="103" y="208"/>
                  </a:lnTo>
                  <a:lnTo>
                    <a:pt x="79" y="205"/>
                  </a:lnTo>
                  <a:lnTo>
                    <a:pt x="58" y="198"/>
                  </a:lnTo>
                  <a:lnTo>
                    <a:pt x="38" y="185"/>
                  </a:lnTo>
                  <a:lnTo>
                    <a:pt x="22" y="169"/>
                  </a:lnTo>
                  <a:lnTo>
                    <a:pt x="9" y="150"/>
                  </a:lnTo>
                  <a:lnTo>
                    <a:pt x="2" y="128"/>
                  </a:lnTo>
                  <a:lnTo>
                    <a:pt x="0" y="104"/>
                  </a:lnTo>
                  <a:lnTo>
                    <a:pt x="2" y="81"/>
                  </a:lnTo>
                  <a:lnTo>
                    <a:pt x="9" y="58"/>
                  </a:lnTo>
                  <a:lnTo>
                    <a:pt x="22" y="39"/>
                  </a:lnTo>
                  <a:lnTo>
                    <a:pt x="38" y="23"/>
                  </a:lnTo>
                  <a:lnTo>
                    <a:pt x="58" y="11"/>
                  </a:lnTo>
                  <a:lnTo>
                    <a:pt x="79" y="4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1393825" y="1506538"/>
              <a:ext cx="58738" cy="46038"/>
            </a:xfrm>
            <a:custGeom>
              <a:avLst/>
              <a:gdLst>
                <a:gd name="T0" fmla="*/ 290 w 401"/>
                <a:gd name="T1" fmla="*/ 0 h 318"/>
                <a:gd name="T2" fmla="*/ 313 w 401"/>
                <a:gd name="T3" fmla="*/ 1 h 318"/>
                <a:gd name="T4" fmla="*/ 334 w 401"/>
                <a:gd name="T5" fmla="*/ 7 h 318"/>
                <a:gd name="T6" fmla="*/ 354 w 401"/>
                <a:gd name="T7" fmla="*/ 18 h 318"/>
                <a:gd name="T8" fmla="*/ 373 w 401"/>
                <a:gd name="T9" fmla="*/ 33 h 318"/>
                <a:gd name="T10" fmla="*/ 387 w 401"/>
                <a:gd name="T11" fmla="*/ 51 h 318"/>
                <a:gd name="T12" fmla="*/ 396 w 401"/>
                <a:gd name="T13" fmla="*/ 74 h 318"/>
                <a:gd name="T14" fmla="*/ 401 w 401"/>
                <a:gd name="T15" fmla="*/ 96 h 318"/>
                <a:gd name="T16" fmla="*/ 400 w 401"/>
                <a:gd name="T17" fmla="*/ 119 h 318"/>
                <a:gd name="T18" fmla="*/ 393 w 401"/>
                <a:gd name="T19" fmla="*/ 141 h 318"/>
                <a:gd name="T20" fmla="*/ 382 w 401"/>
                <a:gd name="T21" fmla="*/ 162 h 318"/>
                <a:gd name="T22" fmla="*/ 367 w 401"/>
                <a:gd name="T23" fmla="*/ 179 h 318"/>
                <a:gd name="T24" fmla="*/ 348 w 401"/>
                <a:gd name="T25" fmla="*/ 194 h 318"/>
                <a:gd name="T26" fmla="*/ 156 w 401"/>
                <a:gd name="T27" fmla="*/ 305 h 318"/>
                <a:gd name="T28" fmla="*/ 139 w 401"/>
                <a:gd name="T29" fmla="*/ 312 h 318"/>
                <a:gd name="T30" fmla="*/ 122 w 401"/>
                <a:gd name="T31" fmla="*/ 317 h 318"/>
                <a:gd name="T32" fmla="*/ 104 w 401"/>
                <a:gd name="T33" fmla="*/ 318 h 318"/>
                <a:gd name="T34" fmla="*/ 83 w 401"/>
                <a:gd name="T35" fmla="*/ 316 h 318"/>
                <a:gd name="T36" fmla="*/ 63 w 401"/>
                <a:gd name="T37" fmla="*/ 310 h 318"/>
                <a:gd name="T38" fmla="*/ 44 w 401"/>
                <a:gd name="T39" fmla="*/ 299 h 318"/>
                <a:gd name="T40" fmla="*/ 27 w 401"/>
                <a:gd name="T41" fmla="*/ 285 h 318"/>
                <a:gd name="T42" fmla="*/ 14 w 401"/>
                <a:gd name="T43" fmla="*/ 267 h 318"/>
                <a:gd name="T44" fmla="*/ 5 w 401"/>
                <a:gd name="T45" fmla="*/ 244 h 318"/>
                <a:gd name="T46" fmla="*/ 0 w 401"/>
                <a:gd name="T47" fmla="*/ 222 h 318"/>
                <a:gd name="T48" fmla="*/ 1 w 401"/>
                <a:gd name="T49" fmla="*/ 199 h 318"/>
                <a:gd name="T50" fmla="*/ 8 w 401"/>
                <a:gd name="T51" fmla="*/ 177 h 318"/>
                <a:gd name="T52" fmla="*/ 19 w 401"/>
                <a:gd name="T53" fmla="*/ 156 h 318"/>
                <a:gd name="T54" fmla="*/ 34 w 401"/>
                <a:gd name="T55" fmla="*/ 139 h 318"/>
                <a:gd name="T56" fmla="*/ 52 w 401"/>
                <a:gd name="T57" fmla="*/ 125 h 318"/>
                <a:gd name="T58" fmla="*/ 245 w 401"/>
                <a:gd name="T59" fmla="*/ 14 h 318"/>
                <a:gd name="T60" fmla="*/ 266 w 401"/>
                <a:gd name="T61" fmla="*/ 4 h 318"/>
                <a:gd name="T62" fmla="*/ 290 w 401"/>
                <a:gd name="T6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318">
                  <a:moveTo>
                    <a:pt x="290" y="0"/>
                  </a:moveTo>
                  <a:lnTo>
                    <a:pt x="313" y="1"/>
                  </a:lnTo>
                  <a:lnTo>
                    <a:pt x="334" y="7"/>
                  </a:lnTo>
                  <a:lnTo>
                    <a:pt x="354" y="18"/>
                  </a:lnTo>
                  <a:lnTo>
                    <a:pt x="373" y="33"/>
                  </a:lnTo>
                  <a:lnTo>
                    <a:pt x="387" y="51"/>
                  </a:lnTo>
                  <a:lnTo>
                    <a:pt x="396" y="74"/>
                  </a:lnTo>
                  <a:lnTo>
                    <a:pt x="401" y="96"/>
                  </a:lnTo>
                  <a:lnTo>
                    <a:pt x="400" y="119"/>
                  </a:lnTo>
                  <a:lnTo>
                    <a:pt x="393" y="141"/>
                  </a:lnTo>
                  <a:lnTo>
                    <a:pt x="382" y="162"/>
                  </a:lnTo>
                  <a:lnTo>
                    <a:pt x="367" y="179"/>
                  </a:lnTo>
                  <a:lnTo>
                    <a:pt x="348" y="194"/>
                  </a:lnTo>
                  <a:lnTo>
                    <a:pt x="156" y="305"/>
                  </a:lnTo>
                  <a:lnTo>
                    <a:pt x="139" y="312"/>
                  </a:lnTo>
                  <a:lnTo>
                    <a:pt x="122" y="317"/>
                  </a:lnTo>
                  <a:lnTo>
                    <a:pt x="104" y="318"/>
                  </a:lnTo>
                  <a:lnTo>
                    <a:pt x="83" y="316"/>
                  </a:lnTo>
                  <a:lnTo>
                    <a:pt x="63" y="310"/>
                  </a:lnTo>
                  <a:lnTo>
                    <a:pt x="44" y="299"/>
                  </a:lnTo>
                  <a:lnTo>
                    <a:pt x="27" y="285"/>
                  </a:lnTo>
                  <a:lnTo>
                    <a:pt x="14" y="267"/>
                  </a:lnTo>
                  <a:lnTo>
                    <a:pt x="5" y="244"/>
                  </a:lnTo>
                  <a:lnTo>
                    <a:pt x="0" y="222"/>
                  </a:lnTo>
                  <a:lnTo>
                    <a:pt x="1" y="199"/>
                  </a:lnTo>
                  <a:lnTo>
                    <a:pt x="8" y="177"/>
                  </a:lnTo>
                  <a:lnTo>
                    <a:pt x="19" y="156"/>
                  </a:lnTo>
                  <a:lnTo>
                    <a:pt x="34" y="139"/>
                  </a:lnTo>
                  <a:lnTo>
                    <a:pt x="52" y="125"/>
                  </a:lnTo>
                  <a:lnTo>
                    <a:pt x="245" y="14"/>
                  </a:lnTo>
                  <a:lnTo>
                    <a:pt x="266" y="4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1782763" y="1281113"/>
              <a:ext cx="58738" cy="46038"/>
            </a:xfrm>
            <a:custGeom>
              <a:avLst/>
              <a:gdLst>
                <a:gd name="T0" fmla="*/ 290 w 401"/>
                <a:gd name="T1" fmla="*/ 0 h 318"/>
                <a:gd name="T2" fmla="*/ 313 w 401"/>
                <a:gd name="T3" fmla="*/ 0 h 318"/>
                <a:gd name="T4" fmla="*/ 334 w 401"/>
                <a:gd name="T5" fmla="*/ 7 h 318"/>
                <a:gd name="T6" fmla="*/ 355 w 401"/>
                <a:gd name="T7" fmla="*/ 18 h 318"/>
                <a:gd name="T8" fmla="*/ 373 w 401"/>
                <a:gd name="T9" fmla="*/ 33 h 318"/>
                <a:gd name="T10" fmla="*/ 387 w 401"/>
                <a:gd name="T11" fmla="*/ 52 h 318"/>
                <a:gd name="T12" fmla="*/ 396 w 401"/>
                <a:gd name="T13" fmla="*/ 73 h 318"/>
                <a:gd name="T14" fmla="*/ 401 w 401"/>
                <a:gd name="T15" fmla="*/ 96 h 318"/>
                <a:gd name="T16" fmla="*/ 400 w 401"/>
                <a:gd name="T17" fmla="*/ 120 h 318"/>
                <a:gd name="T18" fmla="*/ 393 w 401"/>
                <a:gd name="T19" fmla="*/ 141 h 318"/>
                <a:gd name="T20" fmla="*/ 383 w 401"/>
                <a:gd name="T21" fmla="*/ 161 h 318"/>
                <a:gd name="T22" fmla="*/ 367 w 401"/>
                <a:gd name="T23" fmla="*/ 179 h 318"/>
                <a:gd name="T24" fmla="*/ 349 w 401"/>
                <a:gd name="T25" fmla="*/ 194 h 318"/>
                <a:gd name="T26" fmla="*/ 156 w 401"/>
                <a:gd name="T27" fmla="*/ 304 h 318"/>
                <a:gd name="T28" fmla="*/ 140 w 401"/>
                <a:gd name="T29" fmla="*/ 313 h 318"/>
                <a:gd name="T30" fmla="*/ 122 w 401"/>
                <a:gd name="T31" fmla="*/ 317 h 318"/>
                <a:gd name="T32" fmla="*/ 105 w 401"/>
                <a:gd name="T33" fmla="*/ 318 h 318"/>
                <a:gd name="T34" fmla="*/ 83 w 401"/>
                <a:gd name="T35" fmla="*/ 316 h 318"/>
                <a:gd name="T36" fmla="*/ 63 w 401"/>
                <a:gd name="T37" fmla="*/ 310 h 318"/>
                <a:gd name="T38" fmla="*/ 44 w 401"/>
                <a:gd name="T39" fmla="*/ 299 h 318"/>
                <a:gd name="T40" fmla="*/ 28 w 401"/>
                <a:gd name="T41" fmla="*/ 285 h 318"/>
                <a:gd name="T42" fmla="*/ 14 w 401"/>
                <a:gd name="T43" fmla="*/ 267 h 318"/>
                <a:gd name="T44" fmla="*/ 5 w 401"/>
                <a:gd name="T45" fmla="*/ 244 h 318"/>
                <a:gd name="T46" fmla="*/ 0 w 401"/>
                <a:gd name="T47" fmla="*/ 222 h 318"/>
                <a:gd name="T48" fmla="*/ 1 w 401"/>
                <a:gd name="T49" fmla="*/ 199 h 318"/>
                <a:gd name="T50" fmla="*/ 8 w 401"/>
                <a:gd name="T51" fmla="*/ 176 h 318"/>
                <a:gd name="T52" fmla="*/ 19 w 401"/>
                <a:gd name="T53" fmla="*/ 157 h 318"/>
                <a:gd name="T54" fmla="*/ 34 w 401"/>
                <a:gd name="T55" fmla="*/ 139 h 318"/>
                <a:gd name="T56" fmla="*/ 53 w 401"/>
                <a:gd name="T57" fmla="*/ 125 h 318"/>
                <a:gd name="T58" fmla="*/ 245 w 401"/>
                <a:gd name="T59" fmla="*/ 13 h 318"/>
                <a:gd name="T60" fmla="*/ 267 w 401"/>
                <a:gd name="T61" fmla="*/ 4 h 318"/>
                <a:gd name="T62" fmla="*/ 290 w 401"/>
                <a:gd name="T6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318">
                  <a:moveTo>
                    <a:pt x="290" y="0"/>
                  </a:moveTo>
                  <a:lnTo>
                    <a:pt x="313" y="0"/>
                  </a:lnTo>
                  <a:lnTo>
                    <a:pt x="334" y="7"/>
                  </a:lnTo>
                  <a:lnTo>
                    <a:pt x="355" y="18"/>
                  </a:lnTo>
                  <a:lnTo>
                    <a:pt x="373" y="33"/>
                  </a:lnTo>
                  <a:lnTo>
                    <a:pt x="387" y="52"/>
                  </a:lnTo>
                  <a:lnTo>
                    <a:pt x="396" y="73"/>
                  </a:lnTo>
                  <a:lnTo>
                    <a:pt x="401" y="96"/>
                  </a:lnTo>
                  <a:lnTo>
                    <a:pt x="400" y="120"/>
                  </a:lnTo>
                  <a:lnTo>
                    <a:pt x="393" y="141"/>
                  </a:lnTo>
                  <a:lnTo>
                    <a:pt x="383" y="161"/>
                  </a:lnTo>
                  <a:lnTo>
                    <a:pt x="367" y="179"/>
                  </a:lnTo>
                  <a:lnTo>
                    <a:pt x="349" y="194"/>
                  </a:lnTo>
                  <a:lnTo>
                    <a:pt x="156" y="304"/>
                  </a:lnTo>
                  <a:lnTo>
                    <a:pt x="140" y="313"/>
                  </a:lnTo>
                  <a:lnTo>
                    <a:pt x="122" y="317"/>
                  </a:lnTo>
                  <a:lnTo>
                    <a:pt x="105" y="318"/>
                  </a:lnTo>
                  <a:lnTo>
                    <a:pt x="83" y="316"/>
                  </a:lnTo>
                  <a:lnTo>
                    <a:pt x="63" y="310"/>
                  </a:lnTo>
                  <a:lnTo>
                    <a:pt x="44" y="299"/>
                  </a:lnTo>
                  <a:lnTo>
                    <a:pt x="28" y="285"/>
                  </a:lnTo>
                  <a:lnTo>
                    <a:pt x="14" y="267"/>
                  </a:lnTo>
                  <a:lnTo>
                    <a:pt x="5" y="244"/>
                  </a:lnTo>
                  <a:lnTo>
                    <a:pt x="0" y="222"/>
                  </a:lnTo>
                  <a:lnTo>
                    <a:pt x="1" y="199"/>
                  </a:lnTo>
                  <a:lnTo>
                    <a:pt x="8" y="176"/>
                  </a:lnTo>
                  <a:lnTo>
                    <a:pt x="19" y="157"/>
                  </a:lnTo>
                  <a:lnTo>
                    <a:pt x="34" y="139"/>
                  </a:lnTo>
                  <a:lnTo>
                    <a:pt x="53" y="125"/>
                  </a:lnTo>
                  <a:lnTo>
                    <a:pt x="245" y="13"/>
                  </a:lnTo>
                  <a:lnTo>
                    <a:pt x="267" y="4"/>
                  </a:lnTo>
                  <a:lnTo>
                    <a:pt x="2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1782763" y="1506538"/>
              <a:ext cx="58738" cy="46038"/>
            </a:xfrm>
            <a:custGeom>
              <a:avLst/>
              <a:gdLst>
                <a:gd name="T0" fmla="*/ 111 w 401"/>
                <a:gd name="T1" fmla="*/ 0 h 318"/>
                <a:gd name="T2" fmla="*/ 135 w 401"/>
                <a:gd name="T3" fmla="*/ 4 h 318"/>
                <a:gd name="T4" fmla="*/ 156 w 401"/>
                <a:gd name="T5" fmla="*/ 14 h 318"/>
                <a:gd name="T6" fmla="*/ 349 w 401"/>
                <a:gd name="T7" fmla="*/ 125 h 318"/>
                <a:gd name="T8" fmla="*/ 367 w 401"/>
                <a:gd name="T9" fmla="*/ 139 h 318"/>
                <a:gd name="T10" fmla="*/ 383 w 401"/>
                <a:gd name="T11" fmla="*/ 156 h 318"/>
                <a:gd name="T12" fmla="*/ 393 w 401"/>
                <a:gd name="T13" fmla="*/ 177 h 318"/>
                <a:gd name="T14" fmla="*/ 400 w 401"/>
                <a:gd name="T15" fmla="*/ 199 h 318"/>
                <a:gd name="T16" fmla="*/ 401 w 401"/>
                <a:gd name="T17" fmla="*/ 222 h 318"/>
                <a:gd name="T18" fmla="*/ 396 w 401"/>
                <a:gd name="T19" fmla="*/ 244 h 318"/>
                <a:gd name="T20" fmla="*/ 387 w 401"/>
                <a:gd name="T21" fmla="*/ 267 h 318"/>
                <a:gd name="T22" fmla="*/ 374 w 401"/>
                <a:gd name="T23" fmla="*/ 285 h 318"/>
                <a:gd name="T24" fmla="*/ 357 w 401"/>
                <a:gd name="T25" fmla="*/ 299 h 318"/>
                <a:gd name="T26" fmla="*/ 338 w 401"/>
                <a:gd name="T27" fmla="*/ 310 h 318"/>
                <a:gd name="T28" fmla="*/ 318 w 401"/>
                <a:gd name="T29" fmla="*/ 316 h 318"/>
                <a:gd name="T30" fmla="*/ 297 w 401"/>
                <a:gd name="T31" fmla="*/ 318 h 318"/>
                <a:gd name="T32" fmla="*/ 279 w 401"/>
                <a:gd name="T33" fmla="*/ 317 h 318"/>
                <a:gd name="T34" fmla="*/ 262 w 401"/>
                <a:gd name="T35" fmla="*/ 312 h 318"/>
                <a:gd name="T36" fmla="*/ 245 w 401"/>
                <a:gd name="T37" fmla="*/ 305 h 318"/>
                <a:gd name="T38" fmla="*/ 53 w 401"/>
                <a:gd name="T39" fmla="*/ 194 h 318"/>
                <a:gd name="T40" fmla="*/ 34 w 401"/>
                <a:gd name="T41" fmla="*/ 179 h 318"/>
                <a:gd name="T42" fmla="*/ 19 w 401"/>
                <a:gd name="T43" fmla="*/ 162 h 318"/>
                <a:gd name="T44" fmla="*/ 8 w 401"/>
                <a:gd name="T45" fmla="*/ 141 h 318"/>
                <a:gd name="T46" fmla="*/ 1 w 401"/>
                <a:gd name="T47" fmla="*/ 119 h 318"/>
                <a:gd name="T48" fmla="*/ 0 w 401"/>
                <a:gd name="T49" fmla="*/ 96 h 318"/>
                <a:gd name="T50" fmla="*/ 5 w 401"/>
                <a:gd name="T51" fmla="*/ 74 h 318"/>
                <a:gd name="T52" fmla="*/ 14 w 401"/>
                <a:gd name="T53" fmla="*/ 51 h 318"/>
                <a:gd name="T54" fmla="*/ 28 w 401"/>
                <a:gd name="T55" fmla="*/ 33 h 318"/>
                <a:gd name="T56" fmla="*/ 47 w 401"/>
                <a:gd name="T57" fmla="*/ 18 h 318"/>
                <a:gd name="T58" fmla="*/ 67 w 401"/>
                <a:gd name="T59" fmla="*/ 7 h 318"/>
                <a:gd name="T60" fmla="*/ 88 w 401"/>
                <a:gd name="T61" fmla="*/ 1 h 318"/>
                <a:gd name="T62" fmla="*/ 111 w 401"/>
                <a:gd name="T6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318">
                  <a:moveTo>
                    <a:pt x="111" y="0"/>
                  </a:moveTo>
                  <a:lnTo>
                    <a:pt x="135" y="4"/>
                  </a:lnTo>
                  <a:lnTo>
                    <a:pt x="156" y="14"/>
                  </a:lnTo>
                  <a:lnTo>
                    <a:pt x="349" y="125"/>
                  </a:lnTo>
                  <a:lnTo>
                    <a:pt x="367" y="139"/>
                  </a:lnTo>
                  <a:lnTo>
                    <a:pt x="383" y="156"/>
                  </a:lnTo>
                  <a:lnTo>
                    <a:pt x="393" y="177"/>
                  </a:lnTo>
                  <a:lnTo>
                    <a:pt x="400" y="199"/>
                  </a:lnTo>
                  <a:lnTo>
                    <a:pt x="401" y="222"/>
                  </a:lnTo>
                  <a:lnTo>
                    <a:pt x="396" y="244"/>
                  </a:lnTo>
                  <a:lnTo>
                    <a:pt x="387" y="267"/>
                  </a:lnTo>
                  <a:lnTo>
                    <a:pt x="374" y="285"/>
                  </a:lnTo>
                  <a:lnTo>
                    <a:pt x="357" y="299"/>
                  </a:lnTo>
                  <a:lnTo>
                    <a:pt x="338" y="310"/>
                  </a:lnTo>
                  <a:lnTo>
                    <a:pt x="318" y="316"/>
                  </a:lnTo>
                  <a:lnTo>
                    <a:pt x="297" y="318"/>
                  </a:lnTo>
                  <a:lnTo>
                    <a:pt x="279" y="317"/>
                  </a:lnTo>
                  <a:lnTo>
                    <a:pt x="262" y="312"/>
                  </a:lnTo>
                  <a:lnTo>
                    <a:pt x="245" y="305"/>
                  </a:lnTo>
                  <a:lnTo>
                    <a:pt x="53" y="194"/>
                  </a:lnTo>
                  <a:lnTo>
                    <a:pt x="34" y="179"/>
                  </a:lnTo>
                  <a:lnTo>
                    <a:pt x="19" y="162"/>
                  </a:lnTo>
                  <a:lnTo>
                    <a:pt x="8" y="141"/>
                  </a:lnTo>
                  <a:lnTo>
                    <a:pt x="1" y="119"/>
                  </a:lnTo>
                  <a:lnTo>
                    <a:pt x="0" y="96"/>
                  </a:lnTo>
                  <a:lnTo>
                    <a:pt x="5" y="74"/>
                  </a:lnTo>
                  <a:lnTo>
                    <a:pt x="14" y="51"/>
                  </a:lnTo>
                  <a:lnTo>
                    <a:pt x="28" y="33"/>
                  </a:lnTo>
                  <a:lnTo>
                    <a:pt x="47" y="18"/>
                  </a:lnTo>
                  <a:lnTo>
                    <a:pt x="67" y="7"/>
                  </a:lnTo>
                  <a:lnTo>
                    <a:pt x="88" y="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1393825" y="1281113"/>
              <a:ext cx="58738" cy="46038"/>
            </a:xfrm>
            <a:custGeom>
              <a:avLst/>
              <a:gdLst>
                <a:gd name="T0" fmla="*/ 111 w 401"/>
                <a:gd name="T1" fmla="*/ 0 h 318"/>
                <a:gd name="T2" fmla="*/ 134 w 401"/>
                <a:gd name="T3" fmla="*/ 4 h 318"/>
                <a:gd name="T4" fmla="*/ 156 w 401"/>
                <a:gd name="T5" fmla="*/ 13 h 318"/>
                <a:gd name="T6" fmla="*/ 348 w 401"/>
                <a:gd name="T7" fmla="*/ 125 h 318"/>
                <a:gd name="T8" fmla="*/ 367 w 401"/>
                <a:gd name="T9" fmla="*/ 139 h 318"/>
                <a:gd name="T10" fmla="*/ 382 w 401"/>
                <a:gd name="T11" fmla="*/ 157 h 318"/>
                <a:gd name="T12" fmla="*/ 393 w 401"/>
                <a:gd name="T13" fmla="*/ 176 h 318"/>
                <a:gd name="T14" fmla="*/ 400 w 401"/>
                <a:gd name="T15" fmla="*/ 199 h 318"/>
                <a:gd name="T16" fmla="*/ 401 w 401"/>
                <a:gd name="T17" fmla="*/ 222 h 318"/>
                <a:gd name="T18" fmla="*/ 396 w 401"/>
                <a:gd name="T19" fmla="*/ 244 h 318"/>
                <a:gd name="T20" fmla="*/ 387 w 401"/>
                <a:gd name="T21" fmla="*/ 267 h 318"/>
                <a:gd name="T22" fmla="*/ 373 w 401"/>
                <a:gd name="T23" fmla="*/ 285 h 318"/>
                <a:gd name="T24" fmla="*/ 357 w 401"/>
                <a:gd name="T25" fmla="*/ 299 h 318"/>
                <a:gd name="T26" fmla="*/ 338 w 401"/>
                <a:gd name="T27" fmla="*/ 310 h 318"/>
                <a:gd name="T28" fmla="*/ 318 w 401"/>
                <a:gd name="T29" fmla="*/ 316 h 318"/>
                <a:gd name="T30" fmla="*/ 296 w 401"/>
                <a:gd name="T31" fmla="*/ 318 h 318"/>
                <a:gd name="T32" fmla="*/ 279 w 401"/>
                <a:gd name="T33" fmla="*/ 317 h 318"/>
                <a:gd name="T34" fmla="*/ 261 w 401"/>
                <a:gd name="T35" fmla="*/ 313 h 318"/>
                <a:gd name="T36" fmla="*/ 245 w 401"/>
                <a:gd name="T37" fmla="*/ 304 h 318"/>
                <a:gd name="T38" fmla="*/ 52 w 401"/>
                <a:gd name="T39" fmla="*/ 194 h 318"/>
                <a:gd name="T40" fmla="*/ 34 w 401"/>
                <a:gd name="T41" fmla="*/ 179 h 318"/>
                <a:gd name="T42" fmla="*/ 19 w 401"/>
                <a:gd name="T43" fmla="*/ 161 h 318"/>
                <a:gd name="T44" fmla="*/ 8 w 401"/>
                <a:gd name="T45" fmla="*/ 141 h 318"/>
                <a:gd name="T46" fmla="*/ 1 w 401"/>
                <a:gd name="T47" fmla="*/ 120 h 318"/>
                <a:gd name="T48" fmla="*/ 0 w 401"/>
                <a:gd name="T49" fmla="*/ 96 h 318"/>
                <a:gd name="T50" fmla="*/ 5 w 401"/>
                <a:gd name="T51" fmla="*/ 73 h 318"/>
                <a:gd name="T52" fmla="*/ 14 w 401"/>
                <a:gd name="T53" fmla="*/ 52 h 318"/>
                <a:gd name="T54" fmla="*/ 28 w 401"/>
                <a:gd name="T55" fmla="*/ 33 h 318"/>
                <a:gd name="T56" fmla="*/ 46 w 401"/>
                <a:gd name="T57" fmla="*/ 18 h 318"/>
                <a:gd name="T58" fmla="*/ 67 w 401"/>
                <a:gd name="T59" fmla="*/ 7 h 318"/>
                <a:gd name="T60" fmla="*/ 88 w 401"/>
                <a:gd name="T61" fmla="*/ 0 h 318"/>
                <a:gd name="T62" fmla="*/ 111 w 401"/>
                <a:gd name="T6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318">
                  <a:moveTo>
                    <a:pt x="111" y="0"/>
                  </a:moveTo>
                  <a:lnTo>
                    <a:pt x="134" y="4"/>
                  </a:lnTo>
                  <a:lnTo>
                    <a:pt x="156" y="13"/>
                  </a:lnTo>
                  <a:lnTo>
                    <a:pt x="348" y="125"/>
                  </a:lnTo>
                  <a:lnTo>
                    <a:pt x="367" y="139"/>
                  </a:lnTo>
                  <a:lnTo>
                    <a:pt x="382" y="157"/>
                  </a:lnTo>
                  <a:lnTo>
                    <a:pt x="393" y="176"/>
                  </a:lnTo>
                  <a:lnTo>
                    <a:pt x="400" y="199"/>
                  </a:lnTo>
                  <a:lnTo>
                    <a:pt x="401" y="222"/>
                  </a:lnTo>
                  <a:lnTo>
                    <a:pt x="396" y="244"/>
                  </a:lnTo>
                  <a:lnTo>
                    <a:pt x="387" y="267"/>
                  </a:lnTo>
                  <a:lnTo>
                    <a:pt x="373" y="285"/>
                  </a:lnTo>
                  <a:lnTo>
                    <a:pt x="357" y="299"/>
                  </a:lnTo>
                  <a:lnTo>
                    <a:pt x="338" y="310"/>
                  </a:lnTo>
                  <a:lnTo>
                    <a:pt x="318" y="316"/>
                  </a:lnTo>
                  <a:lnTo>
                    <a:pt x="296" y="318"/>
                  </a:lnTo>
                  <a:lnTo>
                    <a:pt x="279" y="317"/>
                  </a:lnTo>
                  <a:lnTo>
                    <a:pt x="261" y="313"/>
                  </a:lnTo>
                  <a:lnTo>
                    <a:pt x="245" y="304"/>
                  </a:lnTo>
                  <a:lnTo>
                    <a:pt x="52" y="194"/>
                  </a:lnTo>
                  <a:lnTo>
                    <a:pt x="34" y="179"/>
                  </a:lnTo>
                  <a:lnTo>
                    <a:pt x="19" y="161"/>
                  </a:lnTo>
                  <a:lnTo>
                    <a:pt x="8" y="141"/>
                  </a:lnTo>
                  <a:lnTo>
                    <a:pt x="1" y="120"/>
                  </a:lnTo>
                  <a:lnTo>
                    <a:pt x="0" y="96"/>
                  </a:lnTo>
                  <a:lnTo>
                    <a:pt x="5" y="73"/>
                  </a:lnTo>
                  <a:lnTo>
                    <a:pt x="14" y="52"/>
                  </a:lnTo>
                  <a:lnTo>
                    <a:pt x="28" y="33"/>
                  </a:lnTo>
                  <a:lnTo>
                    <a:pt x="46" y="18"/>
                  </a:lnTo>
                  <a:lnTo>
                    <a:pt x="67" y="7"/>
                  </a:lnTo>
                  <a:lnTo>
                    <a:pt x="88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1878714" y="6826275"/>
            <a:ext cx="620222" cy="655163"/>
            <a:chOff x="3364618" y="2089151"/>
            <a:chExt cx="338138" cy="357187"/>
          </a:xfrm>
          <a:solidFill>
            <a:schemeClr val="accent2"/>
          </a:solidFill>
        </p:grpSpPr>
        <p:sp>
          <p:nvSpPr>
            <p:cNvPr id="73" name="Freeform 279"/>
            <p:cNvSpPr>
              <a:spLocks noEditPoints="1"/>
            </p:cNvSpPr>
            <p:nvPr/>
          </p:nvSpPr>
          <p:spPr bwMode="auto">
            <a:xfrm>
              <a:off x="3436736" y="2089151"/>
              <a:ext cx="193904" cy="192088"/>
            </a:xfrm>
            <a:custGeom>
              <a:avLst/>
              <a:gdLst>
                <a:gd name="T0" fmla="*/ 483 w 1062"/>
                <a:gd name="T1" fmla="*/ 181 h 1065"/>
                <a:gd name="T2" fmla="*/ 394 w 1062"/>
                <a:gd name="T3" fmla="*/ 206 h 1065"/>
                <a:gd name="T4" fmla="*/ 315 w 1062"/>
                <a:gd name="T5" fmla="*/ 252 h 1065"/>
                <a:gd name="T6" fmla="*/ 251 w 1062"/>
                <a:gd name="T7" fmla="*/ 316 h 1065"/>
                <a:gd name="T8" fmla="*/ 206 w 1062"/>
                <a:gd name="T9" fmla="*/ 395 h 1065"/>
                <a:gd name="T10" fmla="*/ 181 w 1062"/>
                <a:gd name="T11" fmla="*/ 485 h 1065"/>
                <a:gd name="T12" fmla="*/ 181 w 1062"/>
                <a:gd name="T13" fmla="*/ 581 h 1065"/>
                <a:gd name="T14" fmla="*/ 206 w 1062"/>
                <a:gd name="T15" fmla="*/ 671 h 1065"/>
                <a:gd name="T16" fmla="*/ 251 w 1062"/>
                <a:gd name="T17" fmla="*/ 750 h 1065"/>
                <a:gd name="T18" fmla="*/ 315 w 1062"/>
                <a:gd name="T19" fmla="*/ 814 h 1065"/>
                <a:gd name="T20" fmla="*/ 394 w 1062"/>
                <a:gd name="T21" fmla="*/ 860 h 1065"/>
                <a:gd name="T22" fmla="*/ 483 w 1062"/>
                <a:gd name="T23" fmla="*/ 885 h 1065"/>
                <a:gd name="T24" fmla="*/ 579 w 1062"/>
                <a:gd name="T25" fmla="*/ 885 h 1065"/>
                <a:gd name="T26" fmla="*/ 669 w 1062"/>
                <a:gd name="T27" fmla="*/ 860 h 1065"/>
                <a:gd name="T28" fmla="*/ 747 w 1062"/>
                <a:gd name="T29" fmla="*/ 814 h 1065"/>
                <a:gd name="T30" fmla="*/ 811 w 1062"/>
                <a:gd name="T31" fmla="*/ 750 h 1065"/>
                <a:gd name="T32" fmla="*/ 857 w 1062"/>
                <a:gd name="T33" fmla="*/ 671 h 1065"/>
                <a:gd name="T34" fmla="*/ 882 w 1062"/>
                <a:gd name="T35" fmla="*/ 581 h 1065"/>
                <a:gd name="T36" fmla="*/ 882 w 1062"/>
                <a:gd name="T37" fmla="*/ 485 h 1065"/>
                <a:gd name="T38" fmla="*/ 857 w 1062"/>
                <a:gd name="T39" fmla="*/ 395 h 1065"/>
                <a:gd name="T40" fmla="*/ 811 w 1062"/>
                <a:gd name="T41" fmla="*/ 316 h 1065"/>
                <a:gd name="T42" fmla="*/ 747 w 1062"/>
                <a:gd name="T43" fmla="*/ 252 h 1065"/>
                <a:gd name="T44" fmla="*/ 669 w 1062"/>
                <a:gd name="T45" fmla="*/ 206 h 1065"/>
                <a:gd name="T46" fmla="*/ 579 w 1062"/>
                <a:gd name="T47" fmla="*/ 181 h 1065"/>
                <a:gd name="T48" fmla="*/ 531 w 1062"/>
                <a:gd name="T49" fmla="*/ 0 h 1065"/>
                <a:gd name="T50" fmla="*/ 588 w 1062"/>
                <a:gd name="T51" fmla="*/ 3 h 1065"/>
                <a:gd name="T52" fmla="*/ 698 w 1062"/>
                <a:gd name="T53" fmla="*/ 28 h 1065"/>
                <a:gd name="T54" fmla="*/ 798 w 1062"/>
                <a:gd name="T55" fmla="*/ 73 h 1065"/>
                <a:gd name="T56" fmla="*/ 887 w 1062"/>
                <a:gd name="T57" fmla="*/ 138 h 1065"/>
                <a:gd name="T58" fmla="*/ 960 w 1062"/>
                <a:gd name="T59" fmla="*/ 219 h 1065"/>
                <a:gd name="T60" fmla="*/ 1014 w 1062"/>
                <a:gd name="T61" fmla="*/ 313 h 1065"/>
                <a:gd name="T62" fmla="*/ 1049 w 1062"/>
                <a:gd name="T63" fmla="*/ 418 h 1065"/>
                <a:gd name="T64" fmla="*/ 1062 w 1062"/>
                <a:gd name="T65" fmla="*/ 533 h 1065"/>
                <a:gd name="T66" fmla="*/ 1049 w 1062"/>
                <a:gd name="T67" fmla="*/ 647 h 1065"/>
                <a:gd name="T68" fmla="*/ 1014 w 1062"/>
                <a:gd name="T69" fmla="*/ 753 h 1065"/>
                <a:gd name="T70" fmla="*/ 960 w 1062"/>
                <a:gd name="T71" fmla="*/ 847 h 1065"/>
                <a:gd name="T72" fmla="*/ 887 w 1062"/>
                <a:gd name="T73" fmla="*/ 928 h 1065"/>
                <a:gd name="T74" fmla="*/ 798 w 1062"/>
                <a:gd name="T75" fmla="*/ 993 h 1065"/>
                <a:gd name="T76" fmla="*/ 698 w 1062"/>
                <a:gd name="T77" fmla="*/ 1039 h 1065"/>
                <a:gd name="T78" fmla="*/ 588 w 1062"/>
                <a:gd name="T79" fmla="*/ 1062 h 1065"/>
                <a:gd name="T80" fmla="*/ 473 w 1062"/>
                <a:gd name="T81" fmla="*/ 1062 h 1065"/>
                <a:gd name="T82" fmla="*/ 363 w 1062"/>
                <a:gd name="T83" fmla="*/ 1039 h 1065"/>
                <a:gd name="T84" fmla="*/ 263 w 1062"/>
                <a:gd name="T85" fmla="*/ 993 h 1065"/>
                <a:gd name="T86" fmla="*/ 176 w 1062"/>
                <a:gd name="T87" fmla="*/ 928 h 1065"/>
                <a:gd name="T88" fmla="*/ 103 w 1062"/>
                <a:gd name="T89" fmla="*/ 847 h 1065"/>
                <a:gd name="T90" fmla="*/ 47 w 1062"/>
                <a:gd name="T91" fmla="*/ 753 h 1065"/>
                <a:gd name="T92" fmla="*/ 12 w 1062"/>
                <a:gd name="T93" fmla="*/ 647 h 1065"/>
                <a:gd name="T94" fmla="*/ 0 w 1062"/>
                <a:gd name="T95" fmla="*/ 533 h 1065"/>
                <a:gd name="T96" fmla="*/ 12 w 1062"/>
                <a:gd name="T97" fmla="*/ 418 h 1065"/>
                <a:gd name="T98" fmla="*/ 47 w 1062"/>
                <a:gd name="T99" fmla="*/ 313 h 1065"/>
                <a:gd name="T100" fmla="*/ 103 w 1062"/>
                <a:gd name="T101" fmla="*/ 219 h 1065"/>
                <a:gd name="T102" fmla="*/ 176 w 1062"/>
                <a:gd name="T103" fmla="*/ 138 h 1065"/>
                <a:gd name="T104" fmla="*/ 263 w 1062"/>
                <a:gd name="T105" fmla="*/ 73 h 1065"/>
                <a:gd name="T106" fmla="*/ 363 w 1062"/>
                <a:gd name="T107" fmla="*/ 28 h 1065"/>
                <a:gd name="T108" fmla="*/ 473 w 1062"/>
                <a:gd name="T109" fmla="*/ 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2" h="1065">
                  <a:moveTo>
                    <a:pt x="531" y="177"/>
                  </a:moveTo>
                  <a:lnTo>
                    <a:pt x="483" y="181"/>
                  </a:lnTo>
                  <a:lnTo>
                    <a:pt x="437" y="191"/>
                  </a:lnTo>
                  <a:lnTo>
                    <a:pt x="394" y="206"/>
                  </a:lnTo>
                  <a:lnTo>
                    <a:pt x="353" y="227"/>
                  </a:lnTo>
                  <a:lnTo>
                    <a:pt x="315" y="252"/>
                  </a:lnTo>
                  <a:lnTo>
                    <a:pt x="281" y="282"/>
                  </a:lnTo>
                  <a:lnTo>
                    <a:pt x="251" y="316"/>
                  </a:lnTo>
                  <a:lnTo>
                    <a:pt x="226" y="354"/>
                  </a:lnTo>
                  <a:lnTo>
                    <a:pt x="206" y="395"/>
                  </a:lnTo>
                  <a:lnTo>
                    <a:pt x="190" y="439"/>
                  </a:lnTo>
                  <a:lnTo>
                    <a:pt x="181" y="485"/>
                  </a:lnTo>
                  <a:lnTo>
                    <a:pt x="178" y="533"/>
                  </a:lnTo>
                  <a:lnTo>
                    <a:pt x="181" y="581"/>
                  </a:lnTo>
                  <a:lnTo>
                    <a:pt x="190" y="628"/>
                  </a:lnTo>
                  <a:lnTo>
                    <a:pt x="206" y="671"/>
                  </a:lnTo>
                  <a:lnTo>
                    <a:pt x="226" y="712"/>
                  </a:lnTo>
                  <a:lnTo>
                    <a:pt x="251" y="750"/>
                  </a:lnTo>
                  <a:lnTo>
                    <a:pt x="281" y="784"/>
                  </a:lnTo>
                  <a:lnTo>
                    <a:pt x="315" y="814"/>
                  </a:lnTo>
                  <a:lnTo>
                    <a:pt x="353" y="840"/>
                  </a:lnTo>
                  <a:lnTo>
                    <a:pt x="394" y="860"/>
                  </a:lnTo>
                  <a:lnTo>
                    <a:pt x="437" y="876"/>
                  </a:lnTo>
                  <a:lnTo>
                    <a:pt x="483" y="885"/>
                  </a:lnTo>
                  <a:lnTo>
                    <a:pt x="531" y="888"/>
                  </a:lnTo>
                  <a:lnTo>
                    <a:pt x="579" y="885"/>
                  </a:lnTo>
                  <a:lnTo>
                    <a:pt x="625" y="876"/>
                  </a:lnTo>
                  <a:lnTo>
                    <a:pt x="669" y="860"/>
                  </a:lnTo>
                  <a:lnTo>
                    <a:pt x="710" y="840"/>
                  </a:lnTo>
                  <a:lnTo>
                    <a:pt x="747" y="814"/>
                  </a:lnTo>
                  <a:lnTo>
                    <a:pt x="781" y="784"/>
                  </a:lnTo>
                  <a:lnTo>
                    <a:pt x="811" y="750"/>
                  </a:lnTo>
                  <a:lnTo>
                    <a:pt x="836" y="712"/>
                  </a:lnTo>
                  <a:lnTo>
                    <a:pt x="857" y="671"/>
                  </a:lnTo>
                  <a:lnTo>
                    <a:pt x="872" y="628"/>
                  </a:lnTo>
                  <a:lnTo>
                    <a:pt x="882" y="581"/>
                  </a:lnTo>
                  <a:lnTo>
                    <a:pt x="885" y="533"/>
                  </a:lnTo>
                  <a:lnTo>
                    <a:pt x="882" y="485"/>
                  </a:lnTo>
                  <a:lnTo>
                    <a:pt x="872" y="439"/>
                  </a:lnTo>
                  <a:lnTo>
                    <a:pt x="857" y="395"/>
                  </a:lnTo>
                  <a:lnTo>
                    <a:pt x="836" y="354"/>
                  </a:lnTo>
                  <a:lnTo>
                    <a:pt x="811" y="316"/>
                  </a:lnTo>
                  <a:lnTo>
                    <a:pt x="781" y="282"/>
                  </a:lnTo>
                  <a:lnTo>
                    <a:pt x="747" y="252"/>
                  </a:lnTo>
                  <a:lnTo>
                    <a:pt x="710" y="227"/>
                  </a:lnTo>
                  <a:lnTo>
                    <a:pt x="669" y="206"/>
                  </a:lnTo>
                  <a:lnTo>
                    <a:pt x="625" y="191"/>
                  </a:lnTo>
                  <a:lnTo>
                    <a:pt x="579" y="181"/>
                  </a:lnTo>
                  <a:lnTo>
                    <a:pt x="531" y="177"/>
                  </a:lnTo>
                  <a:close/>
                  <a:moveTo>
                    <a:pt x="531" y="0"/>
                  </a:moveTo>
                  <a:lnTo>
                    <a:pt x="531" y="0"/>
                  </a:lnTo>
                  <a:lnTo>
                    <a:pt x="588" y="3"/>
                  </a:lnTo>
                  <a:lnTo>
                    <a:pt x="645" y="13"/>
                  </a:lnTo>
                  <a:lnTo>
                    <a:pt x="698" y="28"/>
                  </a:lnTo>
                  <a:lnTo>
                    <a:pt x="750" y="48"/>
                  </a:lnTo>
                  <a:lnTo>
                    <a:pt x="798" y="73"/>
                  </a:lnTo>
                  <a:lnTo>
                    <a:pt x="845" y="103"/>
                  </a:lnTo>
                  <a:lnTo>
                    <a:pt x="887" y="138"/>
                  </a:lnTo>
                  <a:lnTo>
                    <a:pt x="925" y="176"/>
                  </a:lnTo>
                  <a:lnTo>
                    <a:pt x="960" y="219"/>
                  </a:lnTo>
                  <a:lnTo>
                    <a:pt x="990" y="264"/>
                  </a:lnTo>
                  <a:lnTo>
                    <a:pt x="1014" y="313"/>
                  </a:lnTo>
                  <a:lnTo>
                    <a:pt x="1035" y="365"/>
                  </a:lnTo>
                  <a:lnTo>
                    <a:pt x="1049" y="418"/>
                  </a:lnTo>
                  <a:lnTo>
                    <a:pt x="1059" y="475"/>
                  </a:lnTo>
                  <a:lnTo>
                    <a:pt x="1062" y="533"/>
                  </a:lnTo>
                  <a:lnTo>
                    <a:pt x="1059" y="592"/>
                  </a:lnTo>
                  <a:lnTo>
                    <a:pt x="1049" y="647"/>
                  </a:lnTo>
                  <a:lnTo>
                    <a:pt x="1035" y="702"/>
                  </a:lnTo>
                  <a:lnTo>
                    <a:pt x="1014" y="753"/>
                  </a:lnTo>
                  <a:lnTo>
                    <a:pt x="990" y="802"/>
                  </a:lnTo>
                  <a:lnTo>
                    <a:pt x="960" y="847"/>
                  </a:lnTo>
                  <a:lnTo>
                    <a:pt x="925" y="890"/>
                  </a:lnTo>
                  <a:lnTo>
                    <a:pt x="887" y="928"/>
                  </a:lnTo>
                  <a:lnTo>
                    <a:pt x="845" y="962"/>
                  </a:lnTo>
                  <a:lnTo>
                    <a:pt x="798" y="993"/>
                  </a:lnTo>
                  <a:lnTo>
                    <a:pt x="750" y="1018"/>
                  </a:lnTo>
                  <a:lnTo>
                    <a:pt x="698" y="1039"/>
                  </a:lnTo>
                  <a:lnTo>
                    <a:pt x="645" y="1053"/>
                  </a:lnTo>
                  <a:lnTo>
                    <a:pt x="588" y="1062"/>
                  </a:lnTo>
                  <a:lnTo>
                    <a:pt x="531" y="1065"/>
                  </a:lnTo>
                  <a:lnTo>
                    <a:pt x="473" y="1062"/>
                  </a:lnTo>
                  <a:lnTo>
                    <a:pt x="418" y="1053"/>
                  </a:lnTo>
                  <a:lnTo>
                    <a:pt x="363" y="1039"/>
                  </a:lnTo>
                  <a:lnTo>
                    <a:pt x="312" y="1018"/>
                  </a:lnTo>
                  <a:lnTo>
                    <a:pt x="263" y="993"/>
                  </a:lnTo>
                  <a:lnTo>
                    <a:pt x="218" y="962"/>
                  </a:lnTo>
                  <a:lnTo>
                    <a:pt x="176" y="928"/>
                  </a:lnTo>
                  <a:lnTo>
                    <a:pt x="138" y="890"/>
                  </a:lnTo>
                  <a:lnTo>
                    <a:pt x="103" y="847"/>
                  </a:lnTo>
                  <a:lnTo>
                    <a:pt x="73" y="802"/>
                  </a:lnTo>
                  <a:lnTo>
                    <a:pt x="47" y="753"/>
                  </a:lnTo>
                  <a:lnTo>
                    <a:pt x="28" y="702"/>
                  </a:lnTo>
                  <a:lnTo>
                    <a:pt x="12" y="647"/>
                  </a:lnTo>
                  <a:lnTo>
                    <a:pt x="4" y="592"/>
                  </a:lnTo>
                  <a:lnTo>
                    <a:pt x="0" y="533"/>
                  </a:lnTo>
                  <a:lnTo>
                    <a:pt x="4" y="475"/>
                  </a:lnTo>
                  <a:lnTo>
                    <a:pt x="12" y="418"/>
                  </a:lnTo>
                  <a:lnTo>
                    <a:pt x="28" y="365"/>
                  </a:lnTo>
                  <a:lnTo>
                    <a:pt x="47" y="313"/>
                  </a:lnTo>
                  <a:lnTo>
                    <a:pt x="73" y="264"/>
                  </a:lnTo>
                  <a:lnTo>
                    <a:pt x="103" y="219"/>
                  </a:lnTo>
                  <a:lnTo>
                    <a:pt x="138" y="176"/>
                  </a:lnTo>
                  <a:lnTo>
                    <a:pt x="176" y="138"/>
                  </a:lnTo>
                  <a:lnTo>
                    <a:pt x="218" y="103"/>
                  </a:lnTo>
                  <a:lnTo>
                    <a:pt x="263" y="73"/>
                  </a:lnTo>
                  <a:lnTo>
                    <a:pt x="312" y="48"/>
                  </a:lnTo>
                  <a:lnTo>
                    <a:pt x="363" y="28"/>
                  </a:lnTo>
                  <a:lnTo>
                    <a:pt x="418" y="13"/>
                  </a:lnTo>
                  <a:lnTo>
                    <a:pt x="473" y="3"/>
                  </a:lnTo>
                  <a:lnTo>
                    <a:pt x="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74" name="Freeform 282"/>
            <p:cNvSpPr>
              <a:spLocks noEditPoints="1"/>
            </p:cNvSpPr>
            <p:nvPr/>
          </p:nvSpPr>
          <p:spPr bwMode="auto">
            <a:xfrm>
              <a:off x="3364618" y="2289175"/>
              <a:ext cx="338138" cy="157163"/>
            </a:xfrm>
            <a:custGeom>
              <a:avLst/>
              <a:gdLst>
                <a:gd name="T0" fmla="*/ 455 w 2127"/>
                <a:gd name="T1" fmla="*/ 181 h 994"/>
                <a:gd name="T2" fmla="*/ 392 w 2127"/>
                <a:gd name="T3" fmla="*/ 206 h 994"/>
                <a:gd name="T4" fmla="*/ 339 w 2127"/>
                <a:gd name="T5" fmla="*/ 250 h 994"/>
                <a:gd name="T6" fmla="*/ 302 w 2127"/>
                <a:gd name="T7" fmla="*/ 307 h 994"/>
                <a:gd name="T8" fmla="*/ 197 w 2127"/>
                <a:gd name="T9" fmla="*/ 815 h 994"/>
                <a:gd name="T10" fmla="*/ 1836 w 2127"/>
                <a:gd name="T11" fmla="*/ 339 h 994"/>
                <a:gd name="T12" fmla="*/ 1810 w 2127"/>
                <a:gd name="T13" fmla="*/ 277 h 994"/>
                <a:gd name="T14" fmla="*/ 1764 w 2127"/>
                <a:gd name="T15" fmla="*/ 226 h 994"/>
                <a:gd name="T16" fmla="*/ 1705 w 2127"/>
                <a:gd name="T17" fmla="*/ 191 h 994"/>
                <a:gd name="T18" fmla="*/ 1639 w 2127"/>
                <a:gd name="T19" fmla="*/ 178 h 994"/>
                <a:gd name="T20" fmla="*/ 1127 w 2127"/>
                <a:gd name="T21" fmla="*/ 477 h 994"/>
                <a:gd name="T22" fmla="*/ 1098 w 2127"/>
                <a:gd name="T23" fmla="*/ 497 h 994"/>
                <a:gd name="T24" fmla="*/ 1064 w 2127"/>
                <a:gd name="T25" fmla="*/ 504 h 994"/>
                <a:gd name="T26" fmla="*/ 1030 w 2127"/>
                <a:gd name="T27" fmla="*/ 497 h 994"/>
                <a:gd name="T28" fmla="*/ 1001 w 2127"/>
                <a:gd name="T29" fmla="*/ 477 h 994"/>
                <a:gd name="T30" fmla="*/ 488 w 2127"/>
                <a:gd name="T31" fmla="*/ 178 h 994"/>
                <a:gd name="T32" fmla="*/ 739 w 2127"/>
                <a:gd name="T33" fmla="*/ 0 h 994"/>
                <a:gd name="T34" fmla="*/ 773 w 2127"/>
                <a:gd name="T35" fmla="*/ 7 h 994"/>
                <a:gd name="T36" fmla="*/ 802 w 2127"/>
                <a:gd name="T37" fmla="*/ 26 h 994"/>
                <a:gd name="T38" fmla="*/ 1326 w 2127"/>
                <a:gd name="T39" fmla="*/ 26 h 994"/>
                <a:gd name="T40" fmla="*/ 1354 w 2127"/>
                <a:gd name="T41" fmla="*/ 7 h 994"/>
                <a:gd name="T42" fmla="*/ 1388 w 2127"/>
                <a:gd name="T43" fmla="*/ 0 h 994"/>
                <a:gd name="T44" fmla="*/ 1687 w 2127"/>
                <a:gd name="T45" fmla="*/ 3 h 994"/>
                <a:gd name="T46" fmla="*/ 1777 w 2127"/>
                <a:gd name="T47" fmla="*/ 28 h 994"/>
                <a:gd name="T48" fmla="*/ 1859 w 2127"/>
                <a:gd name="T49" fmla="*/ 73 h 994"/>
                <a:gd name="T50" fmla="*/ 1927 w 2127"/>
                <a:gd name="T51" fmla="*/ 137 h 994"/>
                <a:gd name="T52" fmla="*/ 1979 w 2127"/>
                <a:gd name="T53" fmla="*/ 216 h 994"/>
                <a:gd name="T54" fmla="*/ 2010 w 2127"/>
                <a:gd name="T55" fmla="*/ 304 h 994"/>
                <a:gd name="T56" fmla="*/ 2127 w 2127"/>
                <a:gd name="T57" fmla="*/ 907 h 994"/>
                <a:gd name="T58" fmla="*/ 2118 w 2127"/>
                <a:gd name="T59" fmla="*/ 944 h 994"/>
                <a:gd name="T60" fmla="*/ 2093 w 2127"/>
                <a:gd name="T61" fmla="*/ 974 h 994"/>
                <a:gd name="T62" fmla="*/ 2058 w 2127"/>
                <a:gd name="T63" fmla="*/ 991 h 994"/>
                <a:gd name="T64" fmla="*/ 90 w 2127"/>
                <a:gd name="T65" fmla="*/ 994 h 994"/>
                <a:gd name="T66" fmla="*/ 52 w 2127"/>
                <a:gd name="T67" fmla="*/ 984 h 994"/>
                <a:gd name="T68" fmla="*/ 21 w 2127"/>
                <a:gd name="T69" fmla="*/ 961 h 994"/>
                <a:gd name="T70" fmla="*/ 3 w 2127"/>
                <a:gd name="T71" fmla="*/ 926 h 994"/>
                <a:gd name="T72" fmla="*/ 2 w 2127"/>
                <a:gd name="T73" fmla="*/ 887 h 994"/>
                <a:gd name="T74" fmla="*/ 131 w 2127"/>
                <a:gd name="T75" fmla="*/ 259 h 994"/>
                <a:gd name="T76" fmla="*/ 172 w 2127"/>
                <a:gd name="T77" fmla="*/ 174 h 994"/>
                <a:gd name="T78" fmla="*/ 234 w 2127"/>
                <a:gd name="T79" fmla="*/ 103 h 994"/>
                <a:gd name="T80" fmla="*/ 309 w 2127"/>
                <a:gd name="T81" fmla="*/ 49 h 994"/>
                <a:gd name="T82" fmla="*/ 395 w 2127"/>
                <a:gd name="T83" fmla="*/ 13 h 994"/>
                <a:gd name="T84" fmla="*/ 488 w 2127"/>
                <a:gd name="T85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27" h="994">
                  <a:moveTo>
                    <a:pt x="488" y="178"/>
                  </a:moveTo>
                  <a:lnTo>
                    <a:pt x="455" y="181"/>
                  </a:lnTo>
                  <a:lnTo>
                    <a:pt x="423" y="191"/>
                  </a:lnTo>
                  <a:lnTo>
                    <a:pt x="392" y="206"/>
                  </a:lnTo>
                  <a:lnTo>
                    <a:pt x="364" y="226"/>
                  </a:lnTo>
                  <a:lnTo>
                    <a:pt x="339" y="250"/>
                  </a:lnTo>
                  <a:lnTo>
                    <a:pt x="318" y="277"/>
                  </a:lnTo>
                  <a:lnTo>
                    <a:pt x="302" y="307"/>
                  </a:lnTo>
                  <a:lnTo>
                    <a:pt x="293" y="339"/>
                  </a:lnTo>
                  <a:lnTo>
                    <a:pt x="197" y="815"/>
                  </a:lnTo>
                  <a:lnTo>
                    <a:pt x="1931" y="815"/>
                  </a:lnTo>
                  <a:lnTo>
                    <a:pt x="1836" y="339"/>
                  </a:lnTo>
                  <a:lnTo>
                    <a:pt x="1826" y="307"/>
                  </a:lnTo>
                  <a:lnTo>
                    <a:pt x="1810" y="277"/>
                  </a:lnTo>
                  <a:lnTo>
                    <a:pt x="1790" y="250"/>
                  </a:lnTo>
                  <a:lnTo>
                    <a:pt x="1764" y="226"/>
                  </a:lnTo>
                  <a:lnTo>
                    <a:pt x="1735" y="206"/>
                  </a:lnTo>
                  <a:lnTo>
                    <a:pt x="1705" y="191"/>
                  </a:lnTo>
                  <a:lnTo>
                    <a:pt x="1672" y="181"/>
                  </a:lnTo>
                  <a:lnTo>
                    <a:pt x="1639" y="178"/>
                  </a:lnTo>
                  <a:lnTo>
                    <a:pt x="1425" y="178"/>
                  </a:lnTo>
                  <a:lnTo>
                    <a:pt x="1127" y="477"/>
                  </a:lnTo>
                  <a:lnTo>
                    <a:pt x="1114" y="489"/>
                  </a:lnTo>
                  <a:lnTo>
                    <a:pt x="1098" y="497"/>
                  </a:lnTo>
                  <a:lnTo>
                    <a:pt x="1082" y="502"/>
                  </a:lnTo>
                  <a:lnTo>
                    <a:pt x="1064" y="504"/>
                  </a:lnTo>
                  <a:lnTo>
                    <a:pt x="1047" y="502"/>
                  </a:lnTo>
                  <a:lnTo>
                    <a:pt x="1030" y="497"/>
                  </a:lnTo>
                  <a:lnTo>
                    <a:pt x="1015" y="489"/>
                  </a:lnTo>
                  <a:lnTo>
                    <a:pt x="1001" y="477"/>
                  </a:lnTo>
                  <a:lnTo>
                    <a:pt x="702" y="178"/>
                  </a:lnTo>
                  <a:lnTo>
                    <a:pt x="488" y="178"/>
                  </a:lnTo>
                  <a:close/>
                  <a:moveTo>
                    <a:pt x="488" y="0"/>
                  </a:moveTo>
                  <a:lnTo>
                    <a:pt x="739" y="0"/>
                  </a:lnTo>
                  <a:lnTo>
                    <a:pt x="757" y="2"/>
                  </a:lnTo>
                  <a:lnTo>
                    <a:pt x="773" y="7"/>
                  </a:lnTo>
                  <a:lnTo>
                    <a:pt x="788" y="15"/>
                  </a:lnTo>
                  <a:lnTo>
                    <a:pt x="802" y="26"/>
                  </a:lnTo>
                  <a:lnTo>
                    <a:pt x="1064" y="290"/>
                  </a:lnTo>
                  <a:lnTo>
                    <a:pt x="1326" y="26"/>
                  </a:lnTo>
                  <a:lnTo>
                    <a:pt x="1340" y="15"/>
                  </a:lnTo>
                  <a:lnTo>
                    <a:pt x="1354" y="7"/>
                  </a:lnTo>
                  <a:lnTo>
                    <a:pt x="1372" y="2"/>
                  </a:lnTo>
                  <a:lnTo>
                    <a:pt x="1388" y="0"/>
                  </a:lnTo>
                  <a:lnTo>
                    <a:pt x="1639" y="0"/>
                  </a:lnTo>
                  <a:lnTo>
                    <a:pt x="1687" y="3"/>
                  </a:lnTo>
                  <a:lnTo>
                    <a:pt x="1733" y="13"/>
                  </a:lnTo>
                  <a:lnTo>
                    <a:pt x="1777" y="28"/>
                  </a:lnTo>
                  <a:lnTo>
                    <a:pt x="1818" y="49"/>
                  </a:lnTo>
                  <a:lnTo>
                    <a:pt x="1859" y="73"/>
                  </a:lnTo>
                  <a:lnTo>
                    <a:pt x="1895" y="103"/>
                  </a:lnTo>
                  <a:lnTo>
                    <a:pt x="1927" y="137"/>
                  </a:lnTo>
                  <a:lnTo>
                    <a:pt x="1955" y="174"/>
                  </a:lnTo>
                  <a:lnTo>
                    <a:pt x="1979" y="216"/>
                  </a:lnTo>
                  <a:lnTo>
                    <a:pt x="1997" y="259"/>
                  </a:lnTo>
                  <a:lnTo>
                    <a:pt x="2010" y="304"/>
                  </a:lnTo>
                  <a:lnTo>
                    <a:pt x="2125" y="887"/>
                  </a:lnTo>
                  <a:lnTo>
                    <a:pt x="2127" y="907"/>
                  </a:lnTo>
                  <a:lnTo>
                    <a:pt x="2124" y="926"/>
                  </a:lnTo>
                  <a:lnTo>
                    <a:pt x="2118" y="944"/>
                  </a:lnTo>
                  <a:lnTo>
                    <a:pt x="2107" y="961"/>
                  </a:lnTo>
                  <a:lnTo>
                    <a:pt x="2093" y="974"/>
                  </a:lnTo>
                  <a:lnTo>
                    <a:pt x="2077" y="984"/>
                  </a:lnTo>
                  <a:lnTo>
                    <a:pt x="2058" y="991"/>
                  </a:lnTo>
                  <a:lnTo>
                    <a:pt x="2039" y="994"/>
                  </a:lnTo>
                  <a:lnTo>
                    <a:pt x="90" y="994"/>
                  </a:lnTo>
                  <a:lnTo>
                    <a:pt x="70" y="991"/>
                  </a:lnTo>
                  <a:lnTo>
                    <a:pt x="52" y="984"/>
                  </a:lnTo>
                  <a:lnTo>
                    <a:pt x="35" y="974"/>
                  </a:lnTo>
                  <a:lnTo>
                    <a:pt x="21" y="961"/>
                  </a:lnTo>
                  <a:lnTo>
                    <a:pt x="11" y="944"/>
                  </a:lnTo>
                  <a:lnTo>
                    <a:pt x="3" y="926"/>
                  </a:lnTo>
                  <a:lnTo>
                    <a:pt x="0" y="907"/>
                  </a:lnTo>
                  <a:lnTo>
                    <a:pt x="2" y="887"/>
                  </a:lnTo>
                  <a:lnTo>
                    <a:pt x="119" y="304"/>
                  </a:lnTo>
                  <a:lnTo>
                    <a:pt x="131" y="259"/>
                  </a:lnTo>
                  <a:lnTo>
                    <a:pt x="150" y="216"/>
                  </a:lnTo>
                  <a:lnTo>
                    <a:pt x="172" y="174"/>
                  </a:lnTo>
                  <a:lnTo>
                    <a:pt x="201" y="137"/>
                  </a:lnTo>
                  <a:lnTo>
                    <a:pt x="234" y="103"/>
                  </a:lnTo>
                  <a:lnTo>
                    <a:pt x="270" y="73"/>
                  </a:lnTo>
                  <a:lnTo>
                    <a:pt x="309" y="49"/>
                  </a:lnTo>
                  <a:lnTo>
                    <a:pt x="351" y="28"/>
                  </a:lnTo>
                  <a:lnTo>
                    <a:pt x="395" y="13"/>
                  </a:lnTo>
                  <a:lnTo>
                    <a:pt x="441" y="3"/>
                  </a:lnTo>
                  <a:lnTo>
                    <a:pt x="4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852614" y="8976086"/>
            <a:ext cx="672422" cy="672417"/>
            <a:chOff x="5222875" y="304800"/>
            <a:chExt cx="511175" cy="511175"/>
          </a:xfrm>
          <a:solidFill>
            <a:schemeClr val="accent3"/>
          </a:solidFill>
        </p:grpSpPr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5222875" y="304800"/>
              <a:ext cx="511175" cy="511175"/>
            </a:xfrm>
            <a:custGeom>
              <a:avLst/>
              <a:gdLst>
                <a:gd name="T0" fmla="*/ 1539 w 3542"/>
                <a:gd name="T1" fmla="*/ 643 h 3542"/>
                <a:gd name="T2" fmla="*/ 1303 w 3542"/>
                <a:gd name="T3" fmla="*/ 731 h 3542"/>
                <a:gd name="T4" fmla="*/ 1114 w 3542"/>
                <a:gd name="T5" fmla="*/ 809 h 3542"/>
                <a:gd name="T6" fmla="*/ 793 w 3542"/>
                <a:gd name="T7" fmla="*/ 1070 h 3542"/>
                <a:gd name="T8" fmla="*/ 795 w 3542"/>
                <a:gd name="T9" fmla="*/ 1182 h 3542"/>
                <a:gd name="T10" fmla="*/ 664 w 3542"/>
                <a:gd name="T11" fmla="*/ 1497 h 3542"/>
                <a:gd name="T12" fmla="*/ 584 w 3542"/>
                <a:gd name="T13" fmla="*/ 1575 h 3542"/>
                <a:gd name="T14" fmla="*/ 626 w 3542"/>
                <a:gd name="T15" fmla="*/ 1987 h 3542"/>
                <a:gd name="T16" fmla="*/ 705 w 3542"/>
                <a:gd name="T17" fmla="*/ 2176 h 3542"/>
                <a:gd name="T18" fmla="*/ 810 w 3542"/>
                <a:gd name="T19" fmla="*/ 2404 h 3542"/>
                <a:gd name="T20" fmla="*/ 757 w 3542"/>
                <a:gd name="T21" fmla="*/ 2958 h 3542"/>
                <a:gd name="T22" fmla="*/ 1160 w 3542"/>
                <a:gd name="T23" fmla="*/ 2737 h 3542"/>
                <a:gd name="T24" fmla="*/ 1432 w 3542"/>
                <a:gd name="T25" fmla="*/ 2859 h 3542"/>
                <a:gd name="T26" fmla="*/ 1567 w 3542"/>
                <a:gd name="T27" fmla="*/ 2936 h 3542"/>
                <a:gd name="T28" fmla="*/ 1975 w 3542"/>
                <a:gd name="T29" fmla="*/ 2936 h 3542"/>
                <a:gd name="T30" fmla="*/ 2110 w 3542"/>
                <a:gd name="T31" fmla="*/ 2859 h 3542"/>
                <a:gd name="T32" fmla="*/ 2382 w 3542"/>
                <a:gd name="T33" fmla="*/ 2737 h 3542"/>
                <a:gd name="T34" fmla="*/ 2785 w 3542"/>
                <a:gd name="T35" fmla="*/ 2958 h 3542"/>
                <a:gd name="T36" fmla="*/ 2732 w 3542"/>
                <a:gd name="T37" fmla="*/ 2404 h 3542"/>
                <a:gd name="T38" fmla="*/ 2837 w 3542"/>
                <a:gd name="T39" fmla="*/ 2176 h 3542"/>
                <a:gd name="T40" fmla="*/ 2916 w 3542"/>
                <a:gd name="T41" fmla="*/ 1987 h 3542"/>
                <a:gd name="T42" fmla="*/ 2958 w 3542"/>
                <a:gd name="T43" fmla="*/ 1575 h 3542"/>
                <a:gd name="T44" fmla="*/ 2878 w 3542"/>
                <a:gd name="T45" fmla="*/ 1497 h 3542"/>
                <a:gd name="T46" fmla="*/ 2747 w 3542"/>
                <a:gd name="T47" fmla="*/ 1182 h 3542"/>
                <a:gd name="T48" fmla="*/ 2749 w 3542"/>
                <a:gd name="T49" fmla="*/ 1070 h 3542"/>
                <a:gd name="T50" fmla="*/ 2428 w 3542"/>
                <a:gd name="T51" fmla="*/ 809 h 3542"/>
                <a:gd name="T52" fmla="*/ 2239 w 3542"/>
                <a:gd name="T53" fmla="*/ 731 h 3542"/>
                <a:gd name="T54" fmla="*/ 2003 w 3542"/>
                <a:gd name="T55" fmla="*/ 643 h 3542"/>
                <a:gd name="T56" fmla="*/ 1649 w 3542"/>
                <a:gd name="T57" fmla="*/ 207 h 3542"/>
                <a:gd name="T58" fmla="*/ 2045 w 3542"/>
                <a:gd name="T59" fmla="*/ 24 h 3542"/>
                <a:gd name="T60" fmla="*/ 2244 w 3542"/>
                <a:gd name="T61" fmla="*/ 510 h 3542"/>
                <a:gd name="T62" fmla="*/ 2785 w 3542"/>
                <a:gd name="T63" fmla="*/ 348 h 3542"/>
                <a:gd name="T64" fmla="*/ 3165 w 3542"/>
                <a:gd name="T65" fmla="*/ 671 h 3542"/>
                <a:gd name="T66" fmla="*/ 3189 w 3542"/>
                <a:gd name="T67" fmla="*/ 779 h 3542"/>
                <a:gd name="T68" fmla="*/ 3062 w 3542"/>
                <a:gd name="T69" fmla="*/ 1384 h 3542"/>
                <a:gd name="T70" fmla="*/ 3531 w 3542"/>
                <a:gd name="T71" fmla="*/ 1517 h 3542"/>
                <a:gd name="T72" fmla="*/ 3531 w 3542"/>
                <a:gd name="T73" fmla="*/ 2025 h 3542"/>
                <a:gd name="T74" fmla="*/ 3062 w 3542"/>
                <a:gd name="T75" fmla="*/ 2158 h 3542"/>
                <a:gd name="T76" fmla="*/ 3189 w 3542"/>
                <a:gd name="T77" fmla="*/ 2763 h 3542"/>
                <a:gd name="T78" fmla="*/ 3165 w 3542"/>
                <a:gd name="T79" fmla="*/ 2871 h 3542"/>
                <a:gd name="T80" fmla="*/ 2785 w 3542"/>
                <a:gd name="T81" fmla="*/ 3194 h 3542"/>
                <a:gd name="T82" fmla="*/ 2244 w 3542"/>
                <a:gd name="T83" fmla="*/ 3032 h 3542"/>
                <a:gd name="T84" fmla="*/ 2045 w 3542"/>
                <a:gd name="T85" fmla="*/ 3518 h 3542"/>
                <a:gd name="T86" fmla="*/ 1539 w 3542"/>
                <a:gd name="T87" fmla="*/ 3539 h 3542"/>
                <a:gd name="T88" fmla="*/ 1462 w 3542"/>
                <a:gd name="T89" fmla="*/ 3458 h 3542"/>
                <a:gd name="T90" fmla="*/ 802 w 3542"/>
                <a:gd name="T91" fmla="*/ 3178 h 3542"/>
                <a:gd name="T92" fmla="*/ 689 w 3542"/>
                <a:gd name="T93" fmla="*/ 3180 h 3542"/>
                <a:gd name="T94" fmla="*/ 347 w 3542"/>
                <a:gd name="T95" fmla="*/ 2809 h 3542"/>
                <a:gd name="T96" fmla="*/ 544 w 3542"/>
                <a:gd name="T97" fmla="*/ 2328 h 3542"/>
                <a:gd name="T98" fmla="*/ 41 w 3542"/>
                <a:gd name="T99" fmla="*/ 2061 h 3542"/>
                <a:gd name="T100" fmla="*/ 0 w 3542"/>
                <a:gd name="T101" fmla="*/ 1564 h 3542"/>
                <a:gd name="T102" fmla="*/ 60 w 3542"/>
                <a:gd name="T103" fmla="*/ 1469 h 3542"/>
                <a:gd name="T104" fmla="*/ 585 w 3542"/>
                <a:gd name="T105" fmla="*/ 1132 h 3542"/>
                <a:gd name="T106" fmla="*/ 352 w 3542"/>
                <a:gd name="T107" fmla="*/ 711 h 3542"/>
                <a:gd name="T108" fmla="*/ 711 w 3542"/>
                <a:gd name="T109" fmla="*/ 352 h 3542"/>
                <a:gd name="T110" fmla="*/ 1132 w 3542"/>
                <a:gd name="T111" fmla="*/ 585 h 3542"/>
                <a:gd name="T112" fmla="*/ 1469 w 3542"/>
                <a:gd name="T113" fmla="*/ 60 h 3542"/>
                <a:gd name="T114" fmla="*/ 1564 w 3542"/>
                <a:gd name="T115" fmla="*/ 0 h 3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42" h="3542">
                  <a:moveTo>
                    <a:pt x="1649" y="207"/>
                  </a:moveTo>
                  <a:lnTo>
                    <a:pt x="1575" y="584"/>
                  </a:lnTo>
                  <a:lnTo>
                    <a:pt x="1567" y="606"/>
                  </a:lnTo>
                  <a:lnTo>
                    <a:pt x="1555" y="626"/>
                  </a:lnTo>
                  <a:lnTo>
                    <a:pt x="1539" y="643"/>
                  </a:lnTo>
                  <a:lnTo>
                    <a:pt x="1520" y="656"/>
                  </a:lnTo>
                  <a:lnTo>
                    <a:pt x="1497" y="664"/>
                  </a:lnTo>
                  <a:lnTo>
                    <a:pt x="1432" y="683"/>
                  </a:lnTo>
                  <a:lnTo>
                    <a:pt x="1366" y="705"/>
                  </a:lnTo>
                  <a:lnTo>
                    <a:pt x="1303" y="731"/>
                  </a:lnTo>
                  <a:lnTo>
                    <a:pt x="1242" y="761"/>
                  </a:lnTo>
                  <a:lnTo>
                    <a:pt x="1182" y="795"/>
                  </a:lnTo>
                  <a:lnTo>
                    <a:pt x="1160" y="805"/>
                  </a:lnTo>
                  <a:lnTo>
                    <a:pt x="1138" y="810"/>
                  </a:lnTo>
                  <a:lnTo>
                    <a:pt x="1114" y="809"/>
                  </a:lnTo>
                  <a:lnTo>
                    <a:pt x="1092" y="804"/>
                  </a:lnTo>
                  <a:lnTo>
                    <a:pt x="1070" y="793"/>
                  </a:lnTo>
                  <a:lnTo>
                    <a:pt x="757" y="584"/>
                  </a:lnTo>
                  <a:lnTo>
                    <a:pt x="584" y="757"/>
                  </a:lnTo>
                  <a:lnTo>
                    <a:pt x="793" y="1070"/>
                  </a:lnTo>
                  <a:lnTo>
                    <a:pt x="804" y="1092"/>
                  </a:lnTo>
                  <a:lnTo>
                    <a:pt x="809" y="1114"/>
                  </a:lnTo>
                  <a:lnTo>
                    <a:pt x="810" y="1138"/>
                  </a:lnTo>
                  <a:lnTo>
                    <a:pt x="805" y="1160"/>
                  </a:lnTo>
                  <a:lnTo>
                    <a:pt x="795" y="1182"/>
                  </a:lnTo>
                  <a:lnTo>
                    <a:pt x="761" y="1242"/>
                  </a:lnTo>
                  <a:lnTo>
                    <a:pt x="731" y="1303"/>
                  </a:lnTo>
                  <a:lnTo>
                    <a:pt x="705" y="1366"/>
                  </a:lnTo>
                  <a:lnTo>
                    <a:pt x="683" y="1432"/>
                  </a:lnTo>
                  <a:lnTo>
                    <a:pt x="664" y="1497"/>
                  </a:lnTo>
                  <a:lnTo>
                    <a:pt x="656" y="1520"/>
                  </a:lnTo>
                  <a:lnTo>
                    <a:pt x="643" y="1539"/>
                  </a:lnTo>
                  <a:lnTo>
                    <a:pt x="626" y="1555"/>
                  </a:lnTo>
                  <a:lnTo>
                    <a:pt x="606" y="1567"/>
                  </a:lnTo>
                  <a:lnTo>
                    <a:pt x="584" y="1575"/>
                  </a:lnTo>
                  <a:lnTo>
                    <a:pt x="207" y="1649"/>
                  </a:lnTo>
                  <a:lnTo>
                    <a:pt x="207" y="1893"/>
                  </a:lnTo>
                  <a:lnTo>
                    <a:pt x="584" y="1967"/>
                  </a:lnTo>
                  <a:lnTo>
                    <a:pt x="606" y="1975"/>
                  </a:lnTo>
                  <a:lnTo>
                    <a:pt x="626" y="1987"/>
                  </a:lnTo>
                  <a:lnTo>
                    <a:pt x="643" y="2003"/>
                  </a:lnTo>
                  <a:lnTo>
                    <a:pt x="656" y="2022"/>
                  </a:lnTo>
                  <a:lnTo>
                    <a:pt x="664" y="2045"/>
                  </a:lnTo>
                  <a:lnTo>
                    <a:pt x="683" y="2110"/>
                  </a:lnTo>
                  <a:lnTo>
                    <a:pt x="705" y="2176"/>
                  </a:lnTo>
                  <a:lnTo>
                    <a:pt x="731" y="2239"/>
                  </a:lnTo>
                  <a:lnTo>
                    <a:pt x="761" y="2300"/>
                  </a:lnTo>
                  <a:lnTo>
                    <a:pt x="795" y="2360"/>
                  </a:lnTo>
                  <a:lnTo>
                    <a:pt x="805" y="2382"/>
                  </a:lnTo>
                  <a:lnTo>
                    <a:pt x="810" y="2404"/>
                  </a:lnTo>
                  <a:lnTo>
                    <a:pt x="809" y="2428"/>
                  </a:lnTo>
                  <a:lnTo>
                    <a:pt x="804" y="2450"/>
                  </a:lnTo>
                  <a:lnTo>
                    <a:pt x="793" y="2472"/>
                  </a:lnTo>
                  <a:lnTo>
                    <a:pt x="584" y="2785"/>
                  </a:lnTo>
                  <a:lnTo>
                    <a:pt x="757" y="2958"/>
                  </a:lnTo>
                  <a:lnTo>
                    <a:pt x="1070" y="2749"/>
                  </a:lnTo>
                  <a:lnTo>
                    <a:pt x="1092" y="2738"/>
                  </a:lnTo>
                  <a:lnTo>
                    <a:pt x="1114" y="2733"/>
                  </a:lnTo>
                  <a:lnTo>
                    <a:pt x="1138" y="2732"/>
                  </a:lnTo>
                  <a:lnTo>
                    <a:pt x="1160" y="2737"/>
                  </a:lnTo>
                  <a:lnTo>
                    <a:pt x="1182" y="2747"/>
                  </a:lnTo>
                  <a:lnTo>
                    <a:pt x="1242" y="2781"/>
                  </a:lnTo>
                  <a:lnTo>
                    <a:pt x="1303" y="2811"/>
                  </a:lnTo>
                  <a:lnTo>
                    <a:pt x="1366" y="2837"/>
                  </a:lnTo>
                  <a:lnTo>
                    <a:pt x="1432" y="2859"/>
                  </a:lnTo>
                  <a:lnTo>
                    <a:pt x="1497" y="2878"/>
                  </a:lnTo>
                  <a:lnTo>
                    <a:pt x="1520" y="2886"/>
                  </a:lnTo>
                  <a:lnTo>
                    <a:pt x="1539" y="2899"/>
                  </a:lnTo>
                  <a:lnTo>
                    <a:pt x="1555" y="2916"/>
                  </a:lnTo>
                  <a:lnTo>
                    <a:pt x="1567" y="2936"/>
                  </a:lnTo>
                  <a:lnTo>
                    <a:pt x="1575" y="2958"/>
                  </a:lnTo>
                  <a:lnTo>
                    <a:pt x="1649" y="3335"/>
                  </a:lnTo>
                  <a:lnTo>
                    <a:pt x="1893" y="3335"/>
                  </a:lnTo>
                  <a:lnTo>
                    <a:pt x="1967" y="2958"/>
                  </a:lnTo>
                  <a:lnTo>
                    <a:pt x="1975" y="2936"/>
                  </a:lnTo>
                  <a:lnTo>
                    <a:pt x="1987" y="2916"/>
                  </a:lnTo>
                  <a:lnTo>
                    <a:pt x="2003" y="2899"/>
                  </a:lnTo>
                  <a:lnTo>
                    <a:pt x="2022" y="2886"/>
                  </a:lnTo>
                  <a:lnTo>
                    <a:pt x="2045" y="2878"/>
                  </a:lnTo>
                  <a:lnTo>
                    <a:pt x="2110" y="2859"/>
                  </a:lnTo>
                  <a:lnTo>
                    <a:pt x="2176" y="2837"/>
                  </a:lnTo>
                  <a:lnTo>
                    <a:pt x="2239" y="2811"/>
                  </a:lnTo>
                  <a:lnTo>
                    <a:pt x="2300" y="2781"/>
                  </a:lnTo>
                  <a:lnTo>
                    <a:pt x="2360" y="2747"/>
                  </a:lnTo>
                  <a:lnTo>
                    <a:pt x="2382" y="2737"/>
                  </a:lnTo>
                  <a:lnTo>
                    <a:pt x="2404" y="2732"/>
                  </a:lnTo>
                  <a:lnTo>
                    <a:pt x="2428" y="2733"/>
                  </a:lnTo>
                  <a:lnTo>
                    <a:pt x="2450" y="2738"/>
                  </a:lnTo>
                  <a:lnTo>
                    <a:pt x="2472" y="2749"/>
                  </a:lnTo>
                  <a:lnTo>
                    <a:pt x="2785" y="2958"/>
                  </a:lnTo>
                  <a:lnTo>
                    <a:pt x="2958" y="2785"/>
                  </a:lnTo>
                  <a:lnTo>
                    <a:pt x="2749" y="2472"/>
                  </a:lnTo>
                  <a:lnTo>
                    <a:pt x="2738" y="2450"/>
                  </a:lnTo>
                  <a:lnTo>
                    <a:pt x="2733" y="2428"/>
                  </a:lnTo>
                  <a:lnTo>
                    <a:pt x="2732" y="2404"/>
                  </a:lnTo>
                  <a:lnTo>
                    <a:pt x="2737" y="2382"/>
                  </a:lnTo>
                  <a:lnTo>
                    <a:pt x="2747" y="2360"/>
                  </a:lnTo>
                  <a:lnTo>
                    <a:pt x="2781" y="2300"/>
                  </a:lnTo>
                  <a:lnTo>
                    <a:pt x="2811" y="2239"/>
                  </a:lnTo>
                  <a:lnTo>
                    <a:pt x="2837" y="2176"/>
                  </a:lnTo>
                  <a:lnTo>
                    <a:pt x="2859" y="2110"/>
                  </a:lnTo>
                  <a:lnTo>
                    <a:pt x="2878" y="2045"/>
                  </a:lnTo>
                  <a:lnTo>
                    <a:pt x="2886" y="2022"/>
                  </a:lnTo>
                  <a:lnTo>
                    <a:pt x="2899" y="2003"/>
                  </a:lnTo>
                  <a:lnTo>
                    <a:pt x="2916" y="1987"/>
                  </a:lnTo>
                  <a:lnTo>
                    <a:pt x="2936" y="1975"/>
                  </a:lnTo>
                  <a:lnTo>
                    <a:pt x="2958" y="1967"/>
                  </a:lnTo>
                  <a:lnTo>
                    <a:pt x="3335" y="1893"/>
                  </a:lnTo>
                  <a:lnTo>
                    <a:pt x="3335" y="1649"/>
                  </a:lnTo>
                  <a:lnTo>
                    <a:pt x="2958" y="1575"/>
                  </a:lnTo>
                  <a:lnTo>
                    <a:pt x="2936" y="1567"/>
                  </a:lnTo>
                  <a:lnTo>
                    <a:pt x="2916" y="1555"/>
                  </a:lnTo>
                  <a:lnTo>
                    <a:pt x="2899" y="1539"/>
                  </a:lnTo>
                  <a:lnTo>
                    <a:pt x="2886" y="1520"/>
                  </a:lnTo>
                  <a:lnTo>
                    <a:pt x="2878" y="1497"/>
                  </a:lnTo>
                  <a:lnTo>
                    <a:pt x="2859" y="1432"/>
                  </a:lnTo>
                  <a:lnTo>
                    <a:pt x="2837" y="1366"/>
                  </a:lnTo>
                  <a:lnTo>
                    <a:pt x="2811" y="1303"/>
                  </a:lnTo>
                  <a:lnTo>
                    <a:pt x="2781" y="1242"/>
                  </a:lnTo>
                  <a:lnTo>
                    <a:pt x="2747" y="1182"/>
                  </a:lnTo>
                  <a:lnTo>
                    <a:pt x="2737" y="1160"/>
                  </a:lnTo>
                  <a:lnTo>
                    <a:pt x="2732" y="1138"/>
                  </a:lnTo>
                  <a:lnTo>
                    <a:pt x="2733" y="1114"/>
                  </a:lnTo>
                  <a:lnTo>
                    <a:pt x="2738" y="1092"/>
                  </a:lnTo>
                  <a:lnTo>
                    <a:pt x="2749" y="1070"/>
                  </a:lnTo>
                  <a:lnTo>
                    <a:pt x="2958" y="757"/>
                  </a:lnTo>
                  <a:lnTo>
                    <a:pt x="2785" y="584"/>
                  </a:lnTo>
                  <a:lnTo>
                    <a:pt x="2472" y="793"/>
                  </a:lnTo>
                  <a:lnTo>
                    <a:pt x="2450" y="804"/>
                  </a:lnTo>
                  <a:lnTo>
                    <a:pt x="2428" y="809"/>
                  </a:lnTo>
                  <a:lnTo>
                    <a:pt x="2404" y="810"/>
                  </a:lnTo>
                  <a:lnTo>
                    <a:pt x="2382" y="805"/>
                  </a:lnTo>
                  <a:lnTo>
                    <a:pt x="2360" y="795"/>
                  </a:lnTo>
                  <a:lnTo>
                    <a:pt x="2300" y="761"/>
                  </a:lnTo>
                  <a:lnTo>
                    <a:pt x="2239" y="731"/>
                  </a:lnTo>
                  <a:lnTo>
                    <a:pt x="2176" y="705"/>
                  </a:lnTo>
                  <a:lnTo>
                    <a:pt x="2110" y="683"/>
                  </a:lnTo>
                  <a:lnTo>
                    <a:pt x="2045" y="664"/>
                  </a:lnTo>
                  <a:lnTo>
                    <a:pt x="2022" y="656"/>
                  </a:lnTo>
                  <a:lnTo>
                    <a:pt x="2003" y="643"/>
                  </a:lnTo>
                  <a:lnTo>
                    <a:pt x="1987" y="626"/>
                  </a:lnTo>
                  <a:lnTo>
                    <a:pt x="1975" y="606"/>
                  </a:lnTo>
                  <a:lnTo>
                    <a:pt x="1967" y="584"/>
                  </a:lnTo>
                  <a:lnTo>
                    <a:pt x="1893" y="207"/>
                  </a:lnTo>
                  <a:lnTo>
                    <a:pt x="1649" y="207"/>
                  </a:lnTo>
                  <a:close/>
                  <a:moveTo>
                    <a:pt x="1564" y="0"/>
                  </a:moveTo>
                  <a:lnTo>
                    <a:pt x="1978" y="0"/>
                  </a:lnTo>
                  <a:lnTo>
                    <a:pt x="2003" y="3"/>
                  </a:lnTo>
                  <a:lnTo>
                    <a:pt x="2025" y="11"/>
                  </a:lnTo>
                  <a:lnTo>
                    <a:pt x="2045" y="24"/>
                  </a:lnTo>
                  <a:lnTo>
                    <a:pt x="2061" y="41"/>
                  </a:lnTo>
                  <a:lnTo>
                    <a:pt x="2073" y="60"/>
                  </a:lnTo>
                  <a:lnTo>
                    <a:pt x="2080" y="84"/>
                  </a:lnTo>
                  <a:lnTo>
                    <a:pt x="2158" y="480"/>
                  </a:lnTo>
                  <a:lnTo>
                    <a:pt x="2244" y="510"/>
                  </a:lnTo>
                  <a:lnTo>
                    <a:pt x="2328" y="544"/>
                  </a:lnTo>
                  <a:lnTo>
                    <a:pt x="2410" y="585"/>
                  </a:lnTo>
                  <a:lnTo>
                    <a:pt x="2740" y="364"/>
                  </a:lnTo>
                  <a:lnTo>
                    <a:pt x="2763" y="353"/>
                  </a:lnTo>
                  <a:lnTo>
                    <a:pt x="2785" y="348"/>
                  </a:lnTo>
                  <a:lnTo>
                    <a:pt x="2809" y="347"/>
                  </a:lnTo>
                  <a:lnTo>
                    <a:pt x="2831" y="352"/>
                  </a:lnTo>
                  <a:lnTo>
                    <a:pt x="2853" y="362"/>
                  </a:lnTo>
                  <a:lnTo>
                    <a:pt x="2871" y="377"/>
                  </a:lnTo>
                  <a:lnTo>
                    <a:pt x="3165" y="671"/>
                  </a:lnTo>
                  <a:lnTo>
                    <a:pt x="3180" y="689"/>
                  </a:lnTo>
                  <a:lnTo>
                    <a:pt x="3190" y="711"/>
                  </a:lnTo>
                  <a:lnTo>
                    <a:pt x="3195" y="733"/>
                  </a:lnTo>
                  <a:lnTo>
                    <a:pt x="3194" y="757"/>
                  </a:lnTo>
                  <a:lnTo>
                    <a:pt x="3189" y="779"/>
                  </a:lnTo>
                  <a:lnTo>
                    <a:pt x="3178" y="802"/>
                  </a:lnTo>
                  <a:lnTo>
                    <a:pt x="2957" y="1132"/>
                  </a:lnTo>
                  <a:lnTo>
                    <a:pt x="2998" y="1214"/>
                  </a:lnTo>
                  <a:lnTo>
                    <a:pt x="3032" y="1298"/>
                  </a:lnTo>
                  <a:lnTo>
                    <a:pt x="3062" y="1384"/>
                  </a:lnTo>
                  <a:lnTo>
                    <a:pt x="3458" y="1462"/>
                  </a:lnTo>
                  <a:lnTo>
                    <a:pt x="3482" y="1469"/>
                  </a:lnTo>
                  <a:lnTo>
                    <a:pt x="3501" y="1481"/>
                  </a:lnTo>
                  <a:lnTo>
                    <a:pt x="3518" y="1497"/>
                  </a:lnTo>
                  <a:lnTo>
                    <a:pt x="3531" y="1517"/>
                  </a:lnTo>
                  <a:lnTo>
                    <a:pt x="3539" y="1539"/>
                  </a:lnTo>
                  <a:lnTo>
                    <a:pt x="3542" y="1564"/>
                  </a:lnTo>
                  <a:lnTo>
                    <a:pt x="3542" y="1978"/>
                  </a:lnTo>
                  <a:lnTo>
                    <a:pt x="3539" y="2003"/>
                  </a:lnTo>
                  <a:lnTo>
                    <a:pt x="3531" y="2025"/>
                  </a:lnTo>
                  <a:lnTo>
                    <a:pt x="3518" y="2045"/>
                  </a:lnTo>
                  <a:lnTo>
                    <a:pt x="3501" y="2061"/>
                  </a:lnTo>
                  <a:lnTo>
                    <a:pt x="3482" y="2073"/>
                  </a:lnTo>
                  <a:lnTo>
                    <a:pt x="3458" y="2080"/>
                  </a:lnTo>
                  <a:lnTo>
                    <a:pt x="3062" y="2158"/>
                  </a:lnTo>
                  <a:lnTo>
                    <a:pt x="3032" y="2244"/>
                  </a:lnTo>
                  <a:lnTo>
                    <a:pt x="2998" y="2328"/>
                  </a:lnTo>
                  <a:lnTo>
                    <a:pt x="2957" y="2410"/>
                  </a:lnTo>
                  <a:lnTo>
                    <a:pt x="3178" y="2740"/>
                  </a:lnTo>
                  <a:lnTo>
                    <a:pt x="3189" y="2763"/>
                  </a:lnTo>
                  <a:lnTo>
                    <a:pt x="3194" y="2785"/>
                  </a:lnTo>
                  <a:lnTo>
                    <a:pt x="3195" y="2809"/>
                  </a:lnTo>
                  <a:lnTo>
                    <a:pt x="3190" y="2831"/>
                  </a:lnTo>
                  <a:lnTo>
                    <a:pt x="3180" y="2853"/>
                  </a:lnTo>
                  <a:lnTo>
                    <a:pt x="3165" y="2871"/>
                  </a:lnTo>
                  <a:lnTo>
                    <a:pt x="2871" y="3165"/>
                  </a:lnTo>
                  <a:lnTo>
                    <a:pt x="2853" y="3180"/>
                  </a:lnTo>
                  <a:lnTo>
                    <a:pt x="2831" y="3190"/>
                  </a:lnTo>
                  <a:lnTo>
                    <a:pt x="2809" y="3195"/>
                  </a:lnTo>
                  <a:lnTo>
                    <a:pt x="2785" y="3194"/>
                  </a:lnTo>
                  <a:lnTo>
                    <a:pt x="2763" y="3189"/>
                  </a:lnTo>
                  <a:lnTo>
                    <a:pt x="2740" y="3178"/>
                  </a:lnTo>
                  <a:lnTo>
                    <a:pt x="2410" y="2957"/>
                  </a:lnTo>
                  <a:lnTo>
                    <a:pt x="2328" y="2998"/>
                  </a:lnTo>
                  <a:lnTo>
                    <a:pt x="2244" y="3032"/>
                  </a:lnTo>
                  <a:lnTo>
                    <a:pt x="2158" y="3062"/>
                  </a:lnTo>
                  <a:lnTo>
                    <a:pt x="2080" y="3458"/>
                  </a:lnTo>
                  <a:lnTo>
                    <a:pt x="2073" y="3482"/>
                  </a:lnTo>
                  <a:lnTo>
                    <a:pt x="2061" y="3501"/>
                  </a:lnTo>
                  <a:lnTo>
                    <a:pt x="2045" y="3518"/>
                  </a:lnTo>
                  <a:lnTo>
                    <a:pt x="2025" y="3531"/>
                  </a:lnTo>
                  <a:lnTo>
                    <a:pt x="2003" y="3539"/>
                  </a:lnTo>
                  <a:lnTo>
                    <a:pt x="1978" y="3542"/>
                  </a:lnTo>
                  <a:lnTo>
                    <a:pt x="1564" y="3542"/>
                  </a:lnTo>
                  <a:lnTo>
                    <a:pt x="1539" y="3539"/>
                  </a:lnTo>
                  <a:lnTo>
                    <a:pt x="1517" y="3531"/>
                  </a:lnTo>
                  <a:lnTo>
                    <a:pt x="1497" y="3518"/>
                  </a:lnTo>
                  <a:lnTo>
                    <a:pt x="1481" y="3501"/>
                  </a:lnTo>
                  <a:lnTo>
                    <a:pt x="1469" y="3482"/>
                  </a:lnTo>
                  <a:lnTo>
                    <a:pt x="1462" y="3458"/>
                  </a:lnTo>
                  <a:lnTo>
                    <a:pt x="1384" y="3062"/>
                  </a:lnTo>
                  <a:lnTo>
                    <a:pt x="1298" y="3032"/>
                  </a:lnTo>
                  <a:lnTo>
                    <a:pt x="1214" y="2998"/>
                  </a:lnTo>
                  <a:lnTo>
                    <a:pt x="1132" y="2957"/>
                  </a:lnTo>
                  <a:lnTo>
                    <a:pt x="802" y="3178"/>
                  </a:lnTo>
                  <a:lnTo>
                    <a:pt x="779" y="3189"/>
                  </a:lnTo>
                  <a:lnTo>
                    <a:pt x="757" y="3194"/>
                  </a:lnTo>
                  <a:lnTo>
                    <a:pt x="733" y="3195"/>
                  </a:lnTo>
                  <a:lnTo>
                    <a:pt x="711" y="3190"/>
                  </a:lnTo>
                  <a:lnTo>
                    <a:pt x="689" y="3180"/>
                  </a:lnTo>
                  <a:lnTo>
                    <a:pt x="671" y="3165"/>
                  </a:lnTo>
                  <a:lnTo>
                    <a:pt x="377" y="2871"/>
                  </a:lnTo>
                  <a:lnTo>
                    <a:pt x="362" y="2853"/>
                  </a:lnTo>
                  <a:lnTo>
                    <a:pt x="352" y="2831"/>
                  </a:lnTo>
                  <a:lnTo>
                    <a:pt x="347" y="2809"/>
                  </a:lnTo>
                  <a:lnTo>
                    <a:pt x="348" y="2785"/>
                  </a:lnTo>
                  <a:lnTo>
                    <a:pt x="353" y="2763"/>
                  </a:lnTo>
                  <a:lnTo>
                    <a:pt x="364" y="2740"/>
                  </a:lnTo>
                  <a:lnTo>
                    <a:pt x="585" y="2410"/>
                  </a:lnTo>
                  <a:lnTo>
                    <a:pt x="544" y="2328"/>
                  </a:lnTo>
                  <a:lnTo>
                    <a:pt x="510" y="2244"/>
                  </a:lnTo>
                  <a:lnTo>
                    <a:pt x="480" y="2158"/>
                  </a:lnTo>
                  <a:lnTo>
                    <a:pt x="84" y="2080"/>
                  </a:lnTo>
                  <a:lnTo>
                    <a:pt x="60" y="2073"/>
                  </a:lnTo>
                  <a:lnTo>
                    <a:pt x="41" y="2061"/>
                  </a:lnTo>
                  <a:lnTo>
                    <a:pt x="24" y="2045"/>
                  </a:lnTo>
                  <a:lnTo>
                    <a:pt x="11" y="2025"/>
                  </a:lnTo>
                  <a:lnTo>
                    <a:pt x="3" y="2003"/>
                  </a:lnTo>
                  <a:lnTo>
                    <a:pt x="0" y="1978"/>
                  </a:lnTo>
                  <a:lnTo>
                    <a:pt x="0" y="1564"/>
                  </a:lnTo>
                  <a:lnTo>
                    <a:pt x="3" y="1539"/>
                  </a:lnTo>
                  <a:lnTo>
                    <a:pt x="11" y="1517"/>
                  </a:lnTo>
                  <a:lnTo>
                    <a:pt x="24" y="1497"/>
                  </a:lnTo>
                  <a:lnTo>
                    <a:pt x="41" y="1481"/>
                  </a:lnTo>
                  <a:lnTo>
                    <a:pt x="60" y="1469"/>
                  </a:lnTo>
                  <a:lnTo>
                    <a:pt x="84" y="1462"/>
                  </a:lnTo>
                  <a:lnTo>
                    <a:pt x="480" y="1384"/>
                  </a:lnTo>
                  <a:lnTo>
                    <a:pt x="510" y="1298"/>
                  </a:lnTo>
                  <a:lnTo>
                    <a:pt x="544" y="1214"/>
                  </a:lnTo>
                  <a:lnTo>
                    <a:pt x="585" y="1132"/>
                  </a:lnTo>
                  <a:lnTo>
                    <a:pt x="364" y="802"/>
                  </a:lnTo>
                  <a:lnTo>
                    <a:pt x="353" y="779"/>
                  </a:lnTo>
                  <a:lnTo>
                    <a:pt x="348" y="757"/>
                  </a:lnTo>
                  <a:lnTo>
                    <a:pt x="347" y="733"/>
                  </a:lnTo>
                  <a:lnTo>
                    <a:pt x="352" y="711"/>
                  </a:lnTo>
                  <a:lnTo>
                    <a:pt x="362" y="689"/>
                  </a:lnTo>
                  <a:lnTo>
                    <a:pt x="377" y="671"/>
                  </a:lnTo>
                  <a:lnTo>
                    <a:pt x="671" y="377"/>
                  </a:lnTo>
                  <a:lnTo>
                    <a:pt x="689" y="362"/>
                  </a:lnTo>
                  <a:lnTo>
                    <a:pt x="711" y="352"/>
                  </a:lnTo>
                  <a:lnTo>
                    <a:pt x="733" y="347"/>
                  </a:lnTo>
                  <a:lnTo>
                    <a:pt x="757" y="348"/>
                  </a:lnTo>
                  <a:lnTo>
                    <a:pt x="779" y="353"/>
                  </a:lnTo>
                  <a:lnTo>
                    <a:pt x="802" y="364"/>
                  </a:lnTo>
                  <a:lnTo>
                    <a:pt x="1132" y="585"/>
                  </a:lnTo>
                  <a:lnTo>
                    <a:pt x="1214" y="544"/>
                  </a:lnTo>
                  <a:lnTo>
                    <a:pt x="1298" y="510"/>
                  </a:lnTo>
                  <a:lnTo>
                    <a:pt x="1384" y="480"/>
                  </a:lnTo>
                  <a:lnTo>
                    <a:pt x="1462" y="84"/>
                  </a:lnTo>
                  <a:lnTo>
                    <a:pt x="1469" y="60"/>
                  </a:lnTo>
                  <a:lnTo>
                    <a:pt x="1481" y="41"/>
                  </a:lnTo>
                  <a:lnTo>
                    <a:pt x="1497" y="24"/>
                  </a:lnTo>
                  <a:lnTo>
                    <a:pt x="1517" y="11"/>
                  </a:lnTo>
                  <a:lnTo>
                    <a:pt x="1539" y="3"/>
                  </a:lnTo>
                  <a:lnTo>
                    <a:pt x="15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5343525" y="425450"/>
              <a:ext cx="269875" cy="269875"/>
            </a:xfrm>
            <a:custGeom>
              <a:avLst/>
              <a:gdLst>
                <a:gd name="T0" fmla="*/ 797 w 1868"/>
                <a:gd name="T1" fmla="*/ 220 h 1868"/>
                <a:gd name="T2" fmla="*/ 607 w 1868"/>
                <a:gd name="T3" fmla="*/ 286 h 1868"/>
                <a:gd name="T4" fmla="*/ 445 w 1868"/>
                <a:gd name="T5" fmla="*/ 398 h 1868"/>
                <a:gd name="T6" fmla="*/ 318 w 1868"/>
                <a:gd name="T7" fmla="*/ 549 h 1868"/>
                <a:gd name="T8" fmla="*/ 236 w 1868"/>
                <a:gd name="T9" fmla="*/ 730 h 1868"/>
                <a:gd name="T10" fmla="*/ 207 w 1868"/>
                <a:gd name="T11" fmla="*/ 934 h 1868"/>
                <a:gd name="T12" fmla="*/ 236 w 1868"/>
                <a:gd name="T13" fmla="*/ 1138 h 1868"/>
                <a:gd name="T14" fmla="*/ 318 w 1868"/>
                <a:gd name="T15" fmla="*/ 1319 h 1868"/>
                <a:gd name="T16" fmla="*/ 445 w 1868"/>
                <a:gd name="T17" fmla="*/ 1470 h 1868"/>
                <a:gd name="T18" fmla="*/ 607 w 1868"/>
                <a:gd name="T19" fmla="*/ 1582 h 1868"/>
                <a:gd name="T20" fmla="*/ 797 w 1868"/>
                <a:gd name="T21" fmla="*/ 1648 h 1868"/>
                <a:gd name="T22" fmla="*/ 1004 w 1868"/>
                <a:gd name="T23" fmla="*/ 1657 h 1868"/>
                <a:gd name="T24" fmla="*/ 1201 w 1868"/>
                <a:gd name="T25" fmla="*/ 1609 h 1868"/>
                <a:gd name="T26" fmla="*/ 1373 w 1868"/>
                <a:gd name="T27" fmla="*/ 1513 h 1868"/>
                <a:gd name="T28" fmla="*/ 1513 w 1868"/>
                <a:gd name="T29" fmla="*/ 1373 h 1868"/>
                <a:gd name="T30" fmla="*/ 1609 w 1868"/>
                <a:gd name="T31" fmla="*/ 1201 h 1868"/>
                <a:gd name="T32" fmla="*/ 1657 w 1868"/>
                <a:gd name="T33" fmla="*/ 1004 h 1868"/>
                <a:gd name="T34" fmla="*/ 1648 w 1868"/>
                <a:gd name="T35" fmla="*/ 797 h 1868"/>
                <a:gd name="T36" fmla="*/ 1582 w 1868"/>
                <a:gd name="T37" fmla="*/ 607 h 1868"/>
                <a:gd name="T38" fmla="*/ 1470 w 1868"/>
                <a:gd name="T39" fmla="*/ 445 h 1868"/>
                <a:gd name="T40" fmla="*/ 1319 w 1868"/>
                <a:gd name="T41" fmla="*/ 318 h 1868"/>
                <a:gd name="T42" fmla="*/ 1138 w 1868"/>
                <a:gd name="T43" fmla="*/ 236 h 1868"/>
                <a:gd name="T44" fmla="*/ 934 w 1868"/>
                <a:gd name="T45" fmla="*/ 207 h 1868"/>
                <a:gd name="T46" fmla="*/ 1093 w 1868"/>
                <a:gd name="T47" fmla="*/ 14 h 1868"/>
                <a:gd name="T48" fmla="*/ 1315 w 1868"/>
                <a:gd name="T49" fmla="*/ 81 h 1868"/>
                <a:gd name="T50" fmla="*/ 1509 w 1868"/>
                <a:gd name="T51" fmla="*/ 199 h 1868"/>
                <a:gd name="T52" fmla="*/ 1669 w 1868"/>
                <a:gd name="T53" fmla="*/ 359 h 1868"/>
                <a:gd name="T54" fmla="*/ 1787 w 1868"/>
                <a:gd name="T55" fmla="*/ 553 h 1868"/>
                <a:gd name="T56" fmla="*/ 1854 w 1868"/>
                <a:gd name="T57" fmla="*/ 775 h 1868"/>
                <a:gd name="T58" fmla="*/ 1865 w 1868"/>
                <a:gd name="T59" fmla="*/ 1015 h 1868"/>
                <a:gd name="T60" fmla="*/ 1815 w 1868"/>
                <a:gd name="T61" fmla="*/ 1243 h 1868"/>
                <a:gd name="T62" fmla="*/ 1713 w 1868"/>
                <a:gd name="T63" fmla="*/ 1448 h 1868"/>
                <a:gd name="T64" fmla="*/ 1567 w 1868"/>
                <a:gd name="T65" fmla="*/ 1620 h 1868"/>
                <a:gd name="T66" fmla="*/ 1383 w 1868"/>
                <a:gd name="T67" fmla="*/ 1753 h 1868"/>
                <a:gd name="T68" fmla="*/ 1169 w 1868"/>
                <a:gd name="T69" fmla="*/ 1838 h 1868"/>
                <a:gd name="T70" fmla="*/ 934 w 1868"/>
                <a:gd name="T71" fmla="*/ 1868 h 1868"/>
                <a:gd name="T72" fmla="*/ 699 w 1868"/>
                <a:gd name="T73" fmla="*/ 1838 h 1868"/>
                <a:gd name="T74" fmla="*/ 485 w 1868"/>
                <a:gd name="T75" fmla="*/ 1753 h 1868"/>
                <a:gd name="T76" fmla="*/ 301 w 1868"/>
                <a:gd name="T77" fmla="*/ 1620 h 1868"/>
                <a:gd name="T78" fmla="*/ 155 w 1868"/>
                <a:gd name="T79" fmla="*/ 1448 h 1868"/>
                <a:gd name="T80" fmla="*/ 53 w 1868"/>
                <a:gd name="T81" fmla="*/ 1243 h 1868"/>
                <a:gd name="T82" fmla="*/ 3 w 1868"/>
                <a:gd name="T83" fmla="*/ 1015 h 1868"/>
                <a:gd name="T84" fmla="*/ 14 w 1868"/>
                <a:gd name="T85" fmla="*/ 775 h 1868"/>
                <a:gd name="T86" fmla="*/ 81 w 1868"/>
                <a:gd name="T87" fmla="*/ 553 h 1868"/>
                <a:gd name="T88" fmla="*/ 199 w 1868"/>
                <a:gd name="T89" fmla="*/ 359 h 1868"/>
                <a:gd name="T90" fmla="*/ 359 w 1868"/>
                <a:gd name="T91" fmla="*/ 199 h 1868"/>
                <a:gd name="T92" fmla="*/ 553 w 1868"/>
                <a:gd name="T93" fmla="*/ 81 h 1868"/>
                <a:gd name="T94" fmla="*/ 775 w 1868"/>
                <a:gd name="T95" fmla="*/ 14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68" h="1868">
                  <a:moveTo>
                    <a:pt x="934" y="207"/>
                  </a:moveTo>
                  <a:lnTo>
                    <a:pt x="864" y="211"/>
                  </a:lnTo>
                  <a:lnTo>
                    <a:pt x="797" y="220"/>
                  </a:lnTo>
                  <a:lnTo>
                    <a:pt x="730" y="236"/>
                  </a:lnTo>
                  <a:lnTo>
                    <a:pt x="667" y="259"/>
                  </a:lnTo>
                  <a:lnTo>
                    <a:pt x="607" y="286"/>
                  </a:lnTo>
                  <a:lnTo>
                    <a:pt x="549" y="318"/>
                  </a:lnTo>
                  <a:lnTo>
                    <a:pt x="495" y="355"/>
                  </a:lnTo>
                  <a:lnTo>
                    <a:pt x="445" y="398"/>
                  </a:lnTo>
                  <a:lnTo>
                    <a:pt x="398" y="445"/>
                  </a:lnTo>
                  <a:lnTo>
                    <a:pt x="355" y="495"/>
                  </a:lnTo>
                  <a:lnTo>
                    <a:pt x="318" y="549"/>
                  </a:lnTo>
                  <a:lnTo>
                    <a:pt x="286" y="607"/>
                  </a:lnTo>
                  <a:lnTo>
                    <a:pt x="259" y="667"/>
                  </a:lnTo>
                  <a:lnTo>
                    <a:pt x="236" y="730"/>
                  </a:lnTo>
                  <a:lnTo>
                    <a:pt x="220" y="797"/>
                  </a:lnTo>
                  <a:lnTo>
                    <a:pt x="211" y="864"/>
                  </a:lnTo>
                  <a:lnTo>
                    <a:pt x="207" y="934"/>
                  </a:lnTo>
                  <a:lnTo>
                    <a:pt x="211" y="1004"/>
                  </a:lnTo>
                  <a:lnTo>
                    <a:pt x="220" y="1071"/>
                  </a:lnTo>
                  <a:lnTo>
                    <a:pt x="236" y="1138"/>
                  </a:lnTo>
                  <a:lnTo>
                    <a:pt x="259" y="1201"/>
                  </a:lnTo>
                  <a:lnTo>
                    <a:pt x="286" y="1261"/>
                  </a:lnTo>
                  <a:lnTo>
                    <a:pt x="318" y="1319"/>
                  </a:lnTo>
                  <a:lnTo>
                    <a:pt x="355" y="1373"/>
                  </a:lnTo>
                  <a:lnTo>
                    <a:pt x="398" y="1423"/>
                  </a:lnTo>
                  <a:lnTo>
                    <a:pt x="445" y="1470"/>
                  </a:lnTo>
                  <a:lnTo>
                    <a:pt x="495" y="1513"/>
                  </a:lnTo>
                  <a:lnTo>
                    <a:pt x="549" y="1550"/>
                  </a:lnTo>
                  <a:lnTo>
                    <a:pt x="607" y="1582"/>
                  </a:lnTo>
                  <a:lnTo>
                    <a:pt x="667" y="1609"/>
                  </a:lnTo>
                  <a:lnTo>
                    <a:pt x="730" y="1632"/>
                  </a:lnTo>
                  <a:lnTo>
                    <a:pt x="797" y="1648"/>
                  </a:lnTo>
                  <a:lnTo>
                    <a:pt x="864" y="1657"/>
                  </a:lnTo>
                  <a:lnTo>
                    <a:pt x="934" y="1661"/>
                  </a:lnTo>
                  <a:lnTo>
                    <a:pt x="1004" y="1657"/>
                  </a:lnTo>
                  <a:lnTo>
                    <a:pt x="1071" y="1648"/>
                  </a:lnTo>
                  <a:lnTo>
                    <a:pt x="1138" y="1632"/>
                  </a:lnTo>
                  <a:lnTo>
                    <a:pt x="1201" y="1609"/>
                  </a:lnTo>
                  <a:lnTo>
                    <a:pt x="1261" y="1582"/>
                  </a:lnTo>
                  <a:lnTo>
                    <a:pt x="1319" y="1550"/>
                  </a:lnTo>
                  <a:lnTo>
                    <a:pt x="1373" y="1513"/>
                  </a:lnTo>
                  <a:lnTo>
                    <a:pt x="1423" y="1470"/>
                  </a:lnTo>
                  <a:lnTo>
                    <a:pt x="1470" y="1423"/>
                  </a:lnTo>
                  <a:lnTo>
                    <a:pt x="1513" y="1373"/>
                  </a:lnTo>
                  <a:lnTo>
                    <a:pt x="1550" y="1319"/>
                  </a:lnTo>
                  <a:lnTo>
                    <a:pt x="1582" y="1261"/>
                  </a:lnTo>
                  <a:lnTo>
                    <a:pt x="1609" y="1201"/>
                  </a:lnTo>
                  <a:lnTo>
                    <a:pt x="1632" y="1138"/>
                  </a:lnTo>
                  <a:lnTo>
                    <a:pt x="1648" y="1071"/>
                  </a:lnTo>
                  <a:lnTo>
                    <a:pt x="1657" y="1004"/>
                  </a:lnTo>
                  <a:lnTo>
                    <a:pt x="1661" y="934"/>
                  </a:lnTo>
                  <a:lnTo>
                    <a:pt x="1657" y="864"/>
                  </a:lnTo>
                  <a:lnTo>
                    <a:pt x="1648" y="797"/>
                  </a:lnTo>
                  <a:lnTo>
                    <a:pt x="1632" y="730"/>
                  </a:lnTo>
                  <a:lnTo>
                    <a:pt x="1609" y="667"/>
                  </a:lnTo>
                  <a:lnTo>
                    <a:pt x="1582" y="607"/>
                  </a:lnTo>
                  <a:lnTo>
                    <a:pt x="1550" y="549"/>
                  </a:lnTo>
                  <a:lnTo>
                    <a:pt x="1513" y="495"/>
                  </a:lnTo>
                  <a:lnTo>
                    <a:pt x="1470" y="445"/>
                  </a:lnTo>
                  <a:lnTo>
                    <a:pt x="1423" y="398"/>
                  </a:lnTo>
                  <a:lnTo>
                    <a:pt x="1373" y="355"/>
                  </a:lnTo>
                  <a:lnTo>
                    <a:pt x="1319" y="318"/>
                  </a:lnTo>
                  <a:lnTo>
                    <a:pt x="1261" y="286"/>
                  </a:lnTo>
                  <a:lnTo>
                    <a:pt x="1201" y="259"/>
                  </a:lnTo>
                  <a:lnTo>
                    <a:pt x="1138" y="236"/>
                  </a:lnTo>
                  <a:lnTo>
                    <a:pt x="1071" y="220"/>
                  </a:lnTo>
                  <a:lnTo>
                    <a:pt x="1004" y="211"/>
                  </a:lnTo>
                  <a:lnTo>
                    <a:pt x="934" y="207"/>
                  </a:lnTo>
                  <a:close/>
                  <a:moveTo>
                    <a:pt x="934" y="0"/>
                  </a:moveTo>
                  <a:lnTo>
                    <a:pt x="1015" y="3"/>
                  </a:lnTo>
                  <a:lnTo>
                    <a:pt x="1093" y="14"/>
                  </a:lnTo>
                  <a:lnTo>
                    <a:pt x="1169" y="30"/>
                  </a:lnTo>
                  <a:lnTo>
                    <a:pt x="1243" y="53"/>
                  </a:lnTo>
                  <a:lnTo>
                    <a:pt x="1315" y="81"/>
                  </a:lnTo>
                  <a:lnTo>
                    <a:pt x="1383" y="115"/>
                  </a:lnTo>
                  <a:lnTo>
                    <a:pt x="1448" y="155"/>
                  </a:lnTo>
                  <a:lnTo>
                    <a:pt x="1509" y="199"/>
                  </a:lnTo>
                  <a:lnTo>
                    <a:pt x="1567" y="248"/>
                  </a:lnTo>
                  <a:lnTo>
                    <a:pt x="1620" y="301"/>
                  </a:lnTo>
                  <a:lnTo>
                    <a:pt x="1669" y="359"/>
                  </a:lnTo>
                  <a:lnTo>
                    <a:pt x="1713" y="420"/>
                  </a:lnTo>
                  <a:lnTo>
                    <a:pt x="1753" y="485"/>
                  </a:lnTo>
                  <a:lnTo>
                    <a:pt x="1787" y="553"/>
                  </a:lnTo>
                  <a:lnTo>
                    <a:pt x="1815" y="625"/>
                  </a:lnTo>
                  <a:lnTo>
                    <a:pt x="1838" y="699"/>
                  </a:lnTo>
                  <a:lnTo>
                    <a:pt x="1854" y="775"/>
                  </a:lnTo>
                  <a:lnTo>
                    <a:pt x="1865" y="854"/>
                  </a:lnTo>
                  <a:lnTo>
                    <a:pt x="1868" y="934"/>
                  </a:lnTo>
                  <a:lnTo>
                    <a:pt x="1865" y="1015"/>
                  </a:lnTo>
                  <a:lnTo>
                    <a:pt x="1854" y="1093"/>
                  </a:lnTo>
                  <a:lnTo>
                    <a:pt x="1838" y="1169"/>
                  </a:lnTo>
                  <a:lnTo>
                    <a:pt x="1815" y="1243"/>
                  </a:lnTo>
                  <a:lnTo>
                    <a:pt x="1787" y="1315"/>
                  </a:lnTo>
                  <a:lnTo>
                    <a:pt x="1753" y="1383"/>
                  </a:lnTo>
                  <a:lnTo>
                    <a:pt x="1713" y="1448"/>
                  </a:lnTo>
                  <a:lnTo>
                    <a:pt x="1669" y="1509"/>
                  </a:lnTo>
                  <a:lnTo>
                    <a:pt x="1620" y="1567"/>
                  </a:lnTo>
                  <a:lnTo>
                    <a:pt x="1567" y="1620"/>
                  </a:lnTo>
                  <a:lnTo>
                    <a:pt x="1509" y="1669"/>
                  </a:lnTo>
                  <a:lnTo>
                    <a:pt x="1448" y="1713"/>
                  </a:lnTo>
                  <a:lnTo>
                    <a:pt x="1383" y="1753"/>
                  </a:lnTo>
                  <a:lnTo>
                    <a:pt x="1315" y="1787"/>
                  </a:lnTo>
                  <a:lnTo>
                    <a:pt x="1243" y="1815"/>
                  </a:lnTo>
                  <a:lnTo>
                    <a:pt x="1169" y="1838"/>
                  </a:lnTo>
                  <a:lnTo>
                    <a:pt x="1093" y="1854"/>
                  </a:lnTo>
                  <a:lnTo>
                    <a:pt x="1015" y="1865"/>
                  </a:lnTo>
                  <a:lnTo>
                    <a:pt x="934" y="1868"/>
                  </a:lnTo>
                  <a:lnTo>
                    <a:pt x="854" y="1865"/>
                  </a:lnTo>
                  <a:lnTo>
                    <a:pt x="775" y="1854"/>
                  </a:lnTo>
                  <a:lnTo>
                    <a:pt x="699" y="1838"/>
                  </a:lnTo>
                  <a:lnTo>
                    <a:pt x="625" y="1815"/>
                  </a:lnTo>
                  <a:lnTo>
                    <a:pt x="553" y="1787"/>
                  </a:lnTo>
                  <a:lnTo>
                    <a:pt x="485" y="1753"/>
                  </a:lnTo>
                  <a:lnTo>
                    <a:pt x="420" y="1713"/>
                  </a:lnTo>
                  <a:lnTo>
                    <a:pt x="359" y="1669"/>
                  </a:lnTo>
                  <a:lnTo>
                    <a:pt x="301" y="1620"/>
                  </a:lnTo>
                  <a:lnTo>
                    <a:pt x="248" y="1567"/>
                  </a:lnTo>
                  <a:lnTo>
                    <a:pt x="199" y="1509"/>
                  </a:lnTo>
                  <a:lnTo>
                    <a:pt x="155" y="1448"/>
                  </a:lnTo>
                  <a:lnTo>
                    <a:pt x="115" y="1383"/>
                  </a:lnTo>
                  <a:lnTo>
                    <a:pt x="81" y="1315"/>
                  </a:lnTo>
                  <a:lnTo>
                    <a:pt x="53" y="1243"/>
                  </a:lnTo>
                  <a:lnTo>
                    <a:pt x="30" y="1169"/>
                  </a:lnTo>
                  <a:lnTo>
                    <a:pt x="14" y="1093"/>
                  </a:lnTo>
                  <a:lnTo>
                    <a:pt x="3" y="1015"/>
                  </a:lnTo>
                  <a:lnTo>
                    <a:pt x="0" y="934"/>
                  </a:lnTo>
                  <a:lnTo>
                    <a:pt x="3" y="854"/>
                  </a:lnTo>
                  <a:lnTo>
                    <a:pt x="14" y="775"/>
                  </a:lnTo>
                  <a:lnTo>
                    <a:pt x="30" y="699"/>
                  </a:lnTo>
                  <a:lnTo>
                    <a:pt x="53" y="625"/>
                  </a:lnTo>
                  <a:lnTo>
                    <a:pt x="81" y="553"/>
                  </a:lnTo>
                  <a:lnTo>
                    <a:pt x="115" y="485"/>
                  </a:lnTo>
                  <a:lnTo>
                    <a:pt x="155" y="420"/>
                  </a:lnTo>
                  <a:lnTo>
                    <a:pt x="199" y="359"/>
                  </a:lnTo>
                  <a:lnTo>
                    <a:pt x="248" y="301"/>
                  </a:lnTo>
                  <a:lnTo>
                    <a:pt x="301" y="248"/>
                  </a:lnTo>
                  <a:lnTo>
                    <a:pt x="359" y="199"/>
                  </a:lnTo>
                  <a:lnTo>
                    <a:pt x="420" y="155"/>
                  </a:lnTo>
                  <a:lnTo>
                    <a:pt x="485" y="115"/>
                  </a:lnTo>
                  <a:lnTo>
                    <a:pt x="553" y="81"/>
                  </a:lnTo>
                  <a:lnTo>
                    <a:pt x="625" y="53"/>
                  </a:lnTo>
                  <a:lnTo>
                    <a:pt x="699" y="30"/>
                  </a:lnTo>
                  <a:lnTo>
                    <a:pt x="775" y="14"/>
                  </a:lnTo>
                  <a:lnTo>
                    <a:pt x="854" y="3"/>
                  </a:lnTo>
                  <a:lnTo>
                    <a:pt x="9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5403850" y="485775"/>
              <a:ext cx="149225" cy="149225"/>
            </a:xfrm>
            <a:custGeom>
              <a:avLst/>
              <a:gdLst>
                <a:gd name="T0" fmla="*/ 472 w 1036"/>
                <a:gd name="T1" fmla="*/ 210 h 1036"/>
                <a:gd name="T2" fmla="*/ 387 w 1036"/>
                <a:gd name="T3" fmla="*/ 236 h 1036"/>
                <a:gd name="T4" fmla="*/ 314 w 1036"/>
                <a:gd name="T5" fmla="*/ 283 h 1036"/>
                <a:gd name="T6" fmla="*/ 257 w 1036"/>
                <a:gd name="T7" fmla="*/ 348 h 1036"/>
                <a:gd name="T8" fmla="*/ 220 w 1036"/>
                <a:gd name="T9" fmla="*/ 428 h 1036"/>
                <a:gd name="T10" fmla="*/ 207 w 1036"/>
                <a:gd name="T11" fmla="*/ 518 h 1036"/>
                <a:gd name="T12" fmla="*/ 220 w 1036"/>
                <a:gd name="T13" fmla="*/ 608 h 1036"/>
                <a:gd name="T14" fmla="*/ 257 w 1036"/>
                <a:gd name="T15" fmla="*/ 688 h 1036"/>
                <a:gd name="T16" fmla="*/ 314 w 1036"/>
                <a:gd name="T17" fmla="*/ 753 h 1036"/>
                <a:gd name="T18" fmla="*/ 387 w 1036"/>
                <a:gd name="T19" fmla="*/ 800 h 1036"/>
                <a:gd name="T20" fmla="*/ 472 w 1036"/>
                <a:gd name="T21" fmla="*/ 826 h 1036"/>
                <a:gd name="T22" fmla="*/ 564 w 1036"/>
                <a:gd name="T23" fmla="*/ 826 h 1036"/>
                <a:gd name="T24" fmla="*/ 649 w 1036"/>
                <a:gd name="T25" fmla="*/ 800 h 1036"/>
                <a:gd name="T26" fmla="*/ 722 w 1036"/>
                <a:gd name="T27" fmla="*/ 753 h 1036"/>
                <a:gd name="T28" fmla="*/ 779 w 1036"/>
                <a:gd name="T29" fmla="*/ 688 h 1036"/>
                <a:gd name="T30" fmla="*/ 816 w 1036"/>
                <a:gd name="T31" fmla="*/ 608 h 1036"/>
                <a:gd name="T32" fmla="*/ 829 w 1036"/>
                <a:gd name="T33" fmla="*/ 518 h 1036"/>
                <a:gd name="T34" fmla="*/ 816 w 1036"/>
                <a:gd name="T35" fmla="*/ 428 h 1036"/>
                <a:gd name="T36" fmla="*/ 779 w 1036"/>
                <a:gd name="T37" fmla="*/ 348 h 1036"/>
                <a:gd name="T38" fmla="*/ 722 w 1036"/>
                <a:gd name="T39" fmla="*/ 283 h 1036"/>
                <a:gd name="T40" fmla="*/ 649 w 1036"/>
                <a:gd name="T41" fmla="*/ 236 h 1036"/>
                <a:gd name="T42" fmla="*/ 564 w 1036"/>
                <a:gd name="T43" fmla="*/ 210 h 1036"/>
                <a:gd name="T44" fmla="*/ 518 w 1036"/>
                <a:gd name="T45" fmla="*/ 0 h 1036"/>
                <a:gd name="T46" fmla="*/ 630 w 1036"/>
                <a:gd name="T47" fmla="*/ 11 h 1036"/>
                <a:gd name="T48" fmla="*/ 732 w 1036"/>
                <a:gd name="T49" fmla="*/ 46 h 1036"/>
                <a:gd name="T50" fmla="*/ 824 w 1036"/>
                <a:gd name="T51" fmla="*/ 99 h 1036"/>
                <a:gd name="T52" fmla="*/ 903 w 1036"/>
                <a:gd name="T53" fmla="*/ 170 h 1036"/>
                <a:gd name="T54" fmla="*/ 966 w 1036"/>
                <a:gd name="T55" fmla="*/ 256 h 1036"/>
                <a:gd name="T56" fmla="*/ 1011 w 1036"/>
                <a:gd name="T57" fmla="*/ 354 h 1036"/>
                <a:gd name="T58" fmla="*/ 1034 w 1036"/>
                <a:gd name="T59" fmla="*/ 461 h 1036"/>
                <a:gd name="T60" fmla="*/ 1034 w 1036"/>
                <a:gd name="T61" fmla="*/ 575 h 1036"/>
                <a:gd name="T62" fmla="*/ 1011 w 1036"/>
                <a:gd name="T63" fmla="*/ 682 h 1036"/>
                <a:gd name="T64" fmla="*/ 966 w 1036"/>
                <a:gd name="T65" fmla="*/ 780 h 1036"/>
                <a:gd name="T66" fmla="*/ 903 w 1036"/>
                <a:gd name="T67" fmla="*/ 866 h 1036"/>
                <a:gd name="T68" fmla="*/ 824 w 1036"/>
                <a:gd name="T69" fmla="*/ 937 h 1036"/>
                <a:gd name="T70" fmla="*/ 732 w 1036"/>
                <a:gd name="T71" fmla="*/ 990 h 1036"/>
                <a:gd name="T72" fmla="*/ 630 w 1036"/>
                <a:gd name="T73" fmla="*/ 1025 h 1036"/>
                <a:gd name="T74" fmla="*/ 518 w 1036"/>
                <a:gd name="T75" fmla="*/ 1036 h 1036"/>
                <a:gd name="T76" fmla="*/ 406 w 1036"/>
                <a:gd name="T77" fmla="*/ 1025 h 1036"/>
                <a:gd name="T78" fmla="*/ 304 w 1036"/>
                <a:gd name="T79" fmla="*/ 990 h 1036"/>
                <a:gd name="T80" fmla="*/ 212 w 1036"/>
                <a:gd name="T81" fmla="*/ 937 h 1036"/>
                <a:gd name="T82" fmla="*/ 133 w 1036"/>
                <a:gd name="T83" fmla="*/ 866 h 1036"/>
                <a:gd name="T84" fmla="*/ 70 w 1036"/>
                <a:gd name="T85" fmla="*/ 780 h 1036"/>
                <a:gd name="T86" fmla="*/ 25 w 1036"/>
                <a:gd name="T87" fmla="*/ 682 h 1036"/>
                <a:gd name="T88" fmla="*/ 2 w 1036"/>
                <a:gd name="T89" fmla="*/ 575 h 1036"/>
                <a:gd name="T90" fmla="*/ 2 w 1036"/>
                <a:gd name="T91" fmla="*/ 461 h 1036"/>
                <a:gd name="T92" fmla="*/ 25 w 1036"/>
                <a:gd name="T93" fmla="*/ 354 h 1036"/>
                <a:gd name="T94" fmla="*/ 70 w 1036"/>
                <a:gd name="T95" fmla="*/ 256 h 1036"/>
                <a:gd name="T96" fmla="*/ 133 w 1036"/>
                <a:gd name="T97" fmla="*/ 170 h 1036"/>
                <a:gd name="T98" fmla="*/ 212 w 1036"/>
                <a:gd name="T99" fmla="*/ 99 h 1036"/>
                <a:gd name="T100" fmla="*/ 304 w 1036"/>
                <a:gd name="T101" fmla="*/ 46 h 1036"/>
                <a:gd name="T102" fmla="*/ 406 w 1036"/>
                <a:gd name="T103" fmla="*/ 11 h 1036"/>
                <a:gd name="T104" fmla="*/ 518 w 1036"/>
                <a:gd name="T105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6" h="1036">
                  <a:moveTo>
                    <a:pt x="518" y="207"/>
                  </a:moveTo>
                  <a:lnTo>
                    <a:pt x="472" y="210"/>
                  </a:lnTo>
                  <a:lnTo>
                    <a:pt x="428" y="220"/>
                  </a:lnTo>
                  <a:lnTo>
                    <a:pt x="387" y="236"/>
                  </a:lnTo>
                  <a:lnTo>
                    <a:pt x="348" y="257"/>
                  </a:lnTo>
                  <a:lnTo>
                    <a:pt x="314" y="283"/>
                  </a:lnTo>
                  <a:lnTo>
                    <a:pt x="283" y="314"/>
                  </a:lnTo>
                  <a:lnTo>
                    <a:pt x="257" y="348"/>
                  </a:lnTo>
                  <a:lnTo>
                    <a:pt x="236" y="387"/>
                  </a:lnTo>
                  <a:lnTo>
                    <a:pt x="220" y="428"/>
                  </a:lnTo>
                  <a:lnTo>
                    <a:pt x="210" y="472"/>
                  </a:lnTo>
                  <a:lnTo>
                    <a:pt x="207" y="518"/>
                  </a:lnTo>
                  <a:lnTo>
                    <a:pt x="210" y="564"/>
                  </a:lnTo>
                  <a:lnTo>
                    <a:pt x="220" y="608"/>
                  </a:lnTo>
                  <a:lnTo>
                    <a:pt x="236" y="649"/>
                  </a:lnTo>
                  <a:lnTo>
                    <a:pt x="257" y="688"/>
                  </a:lnTo>
                  <a:lnTo>
                    <a:pt x="283" y="722"/>
                  </a:lnTo>
                  <a:lnTo>
                    <a:pt x="314" y="753"/>
                  </a:lnTo>
                  <a:lnTo>
                    <a:pt x="348" y="779"/>
                  </a:lnTo>
                  <a:lnTo>
                    <a:pt x="387" y="800"/>
                  </a:lnTo>
                  <a:lnTo>
                    <a:pt x="428" y="816"/>
                  </a:lnTo>
                  <a:lnTo>
                    <a:pt x="472" y="826"/>
                  </a:lnTo>
                  <a:lnTo>
                    <a:pt x="518" y="829"/>
                  </a:lnTo>
                  <a:lnTo>
                    <a:pt x="564" y="826"/>
                  </a:lnTo>
                  <a:lnTo>
                    <a:pt x="608" y="816"/>
                  </a:lnTo>
                  <a:lnTo>
                    <a:pt x="649" y="800"/>
                  </a:lnTo>
                  <a:lnTo>
                    <a:pt x="688" y="779"/>
                  </a:lnTo>
                  <a:lnTo>
                    <a:pt x="722" y="753"/>
                  </a:lnTo>
                  <a:lnTo>
                    <a:pt x="753" y="722"/>
                  </a:lnTo>
                  <a:lnTo>
                    <a:pt x="779" y="688"/>
                  </a:lnTo>
                  <a:lnTo>
                    <a:pt x="800" y="649"/>
                  </a:lnTo>
                  <a:lnTo>
                    <a:pt x="816" y="608"/>
                  </a:lnTo>
                  <a:lnTo>
                    <a:pt x="826" y="564"/>
                  </a:lnTo>
                  <a:lnTo>
                    <a:pt x="829" y="518"/>
                  </a:lnTo>
                  <a:lnTo>
                    <a:pt x="826" y="472"/>
                  </a:lnTo>
                  <a:lnTo>
                    <a:pt x="816" y="428"/>
                  </a:lnTo>
                  <a:lnTo>
                    <a:pt x="800" y="387"/>
                  </a:lnTo>
                  <a:lnTo>
                    <a:pt x="779" y="348"/>
                  </a:lnTo>
                  <a:lnTo>
                    <a:pt x="753" y="314"/>
                  </a:lnTo>
                  <a:lnTo>
                    <a:pt x="722" y="283"/>
                  </a:lnTo>
                  <a:lnTo>
                    <a:pt x="688" y="257"/>
                  </a:lnTo>
                  <a:lnTo>
                    <a:pt x="649" y="236"/>
                  </a:lnTo>
                  <a:lnTo>
                    <a:pt x="608" y="220"/>
                  </a:lnTo>
                  <a:lnTo>
                    <a:pt x="564" y="210"/>
                  </a:lnTo>
                  <a:lnTo>
                    <a:pt x="518" y="207"/>
                  </a:lnTo>
                  <a:close/>
                  <a:moveTo>
                    <a:pt x="518" y="0"/>
                  </a:moveTo>
                  <a:lnTo>
                    <a:pt x="575" y="2"/>
                  </a:lnTo>
                  <a:lnTo>
                    <a:pt x="630" y="11"/>
                  </a:lnTo>
                  <a:lnTo>
                    <a:pt x="682" y="25"/>
                  </a:lnTo>
                  <a:lnTo>
                    <a:pt x="732" y="46"/>
                  </a:lnTo>
                  <a:lnTo>
                    <a:pt x="780" y="70"/>
                  </a:lnTo>
                  <a:lnTo>
                    <a:pt x="824" y="99"/>
                  </a:lnTo>
                  <a:lnTo>
                    <a:pt x="866" y="133"/>
                  </a:lnTo>
                  <a:lnTo>
                    <a:pt x="903" y="170"/>
                  </a:lnTo>
                  <a:lnTo>
                    <a:pt x="937" y="212"/>
                  </a:lnTo>
                  <a:lnTo>
                    <a:pt x="966" y="256"/>
                  </a:lnTo>
                  <a:lnTo>
                    <a:pt x="990" y="304"/>
                  </a:lnTo>
                  <a:lnTo>
                    <a:pt x="1011" y="354"/>
                  </a:lnTo>
                  <a:lnTo>
                    <a:pt x="1025" y="406"/>
                  </a:lnTo>
                  <a:lnTo>
                    <a:pt x="1034" y="461"/>
                  </a:lnTo>
                  <a:lnTo>
                    <a:pt x="1036" y="518"/>
                  </a:lnTo>
                  <a:lnTo>
                    <a:pt x="1034" y="575"/>
                  </a:lnTo>
                  <a:lnTo>
                    <a:pt x="1025" y="630"/>
                  </a:lnTo>
                  <a:lnTo>
                    <a:pt x="1011" y="682"/>
                  </a:lnTo>
                  <a:lnTo>
                    <a:pt x="990" y="732"/>
                  </a:lnTo>
                  <a:lnTo>
                    <a:pt x="966" y="780"/>
                  </a:lnTo>
                  <a:lnTo>
                    <a:pt x="937" y="824"/>
                  </a:lnTo>
                  <a:lnTo>
                    <a:pt x="903" y="866"/>
                  </a:lnTo>
                  <a:lnTo>
                    <a:pt x="866" y="903"/>
                  </a:lnTo>
                  <a:lnTo>
                    <a:pt x="824" y="937"/>
                  </a:lnTo>
                  <a:lnTo>
                    <a:pt x="780" y="966"/>
                  </a:lnTo>
                  <a:lnTo>
                    <a:pt x="732" y="990"/>
                  </a:lnTo>
                  <a:lnTo>
                    <a:pt x="682" y="1011"/>
                  </a:lnTo>
                  <a:lnTo>
                    <a:pt x="630" y="1025"/>
                  </a:lnTo>
                  <a:lnTo>
                    <a:pt x="575" y="1034"/>
                  </a:lnTo>
                  <a:lnTo>
                    <a:pt x="518" y="1036"/>
                  </a:lnTo>
                  <a:lnTo>
                    <a:pt x="461" y="1034"/>
                  </a:lnTo>
                  <a:lnTo>
                    <a:pt x="406" y="1025"/>
                  </a:lnTo>
                  <a:lnTo>
                    <a:pt x="354" y="1011"/>
                  </a:lnTo>
                  <a:lnTo>
                    <a:pt x="304" y="990"/>
                  </a:lnTo>
                  <a:lnTo>
                    <a:pt x="256" y="966"/>
                  </a:lnTo>
                  <a:lnTo>
                    <a:pt x="212" y="937"/>
                  </a:lnTo>
                  <a:lnTo>
                    <a:pt x="170" y="903"/>
                  </a:lnTo>
                  <a:lnTo>
                    <a:pt x="133" y="866"/>
                  </a:lnTo>
                  <a:lnTo>
                    <a:pt x="99" y="824"/>
                  </a:lnTo>
                  <a:lnTo>
                    <a:pt x="70" y="780"/>
                  </a:lnTo>
                  <a:lnTo>
                    <a:pt x="46" y="732"/>
                  </a:lnTo>
                  <a:lnTo>
                    <a:pt x="25" y="682"/>
                  </a:lnTo>
                  <a:lnTo>
                    <a:pt x="11" y="630"/>
                  </a:lnTo>
                  <a:lnTo>
                    <a:pt x="2" y="575"/>
                  </a:lnTo>
                  <a:lnTo>
                    <a:pt x="0" y="518"/>
                  </a:lnTo>
                  <a:lnTo>
                    <a:pt x="2" y="461"/>
                  </a:lnTo>
                  <a:lnTo>
                    <a:pt x="11" y="406"/>
                  </a:lnTo>
                  <a:lnTo>
                    <a:pt x="25" y="354"/>
                  </a:lnTo>
                  <a:lnTo>
                    <a:pt x="46" y="304"/>
                  </a:lnTo>
                  <a:lnTo>
                    <a:pt x="70" y="256"/>
                  </a:lnTo>
                  <a:lnTo>
                    <a:pt x="99" y="212"/>
                  </a:lnTo>
                  <a:lnTo>
                    <a:pt x="133" y="170"/>
                  </a:lnTo>
                  <a:lnTo>
                    <a:pt x="170" y="133"/>
                  </a:lnTo>
                  <a:lnTo>
                    <a:pt x="212" y="99"/>
                  </a:lnTo>
                  <a:lnTo>
                    <a:pt x="256" y="70"/>
                  </a:lnTo>
                  <a:lnTo>
                    <a:pt x="304" y="46"/>
                  </a:lnTo>
                  <a:lnTo>
                    <a:pt x="354" y="25"/>
                  </a:lnTo>
                  <a:lnTo>
                    <a:pt x="406" y="11"/>
                  </a:lnTo>
                  <a:lnTo>
                    <a:pt x="461" y="2"/>
                  </a:lnTo>
                  <a:lnTo>
                    <a:pt x="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sp>
        <p:nvSpPr>
          <p:cNvPr id="79" name="Freeform 195"/>
          <p:cNvSpPr>
            <a:spLocks noEditPoints="1"/>
          </p:cNvSpPr>
          <p:nvPr/>
        </p:nvSpPr>
        <p:spPr bwMode="auto">
          <a:xfrm>
            <a:off x="11948674" y="11117816"/>
            <a:ext cx="480302" cy="705832"/>
          </a:xfrm>
          <a:custGeom>
            <a:avLst/>
            <a:gdLst>
              <a:gd name="T0" fmla="*/ 2129 w 2302"/>
              <a:gd name="T1" fmla="*/ 2365 h 3381"/>
              <a:gd name="T2" fmla="*/ 2042 w 2302"/>
              <a:gd name="T3" fmla="*/ 2202 h 3381"/>
              <a:gd name="T4" fmla="*/ 320 w 2302"/>
              <a:gd name="T5" fmla="*/ 2161 h 3381"/>
              <a:gd name="T6" fmla="*/ 194 w 2302"/>
              <a:gd name="T7" fmla="*/ 2292 h 3381"/>
              <a:gd name="T8" fmla="*/ 355 w 2302"/>
              <a:gd name="T9" fmla="*/ 2735 h 3381"/>
              <a:gd name="T10" fmla="*/ 1093 w 2302"/>
              <a:gd name="T11" fmla="*/ 2159 h 3381"/>
              <a:gd name="T12" fmla="*/ 1058 w 2302"/>
              <a:gd name="T13" fmla="*/ 2912 h 3381"/>
              <a:gd name="T14" fmla="*/ 1091 w 2302"/>
              <a:gd name="T15" fmla="*/ 3014 h 3381"/>
              <a:gd name="T16" fmla="*/ 1167 w 2302"/>
              <a:gd name="T17" fmla="*/ 3100 h 3381"/>
              <a:gd name="T18" fmla="*/ 1231 w 2302"/>
              <a:gd name="T19" fmla="*/ 2964 h 3381"/>
              <a:gd name="T20" fmla="*/ 1241 w 2302"/>
              <a:gd name="T21" fmla="*/ 2226 h 3381"/>
              <a:gd name="T22" fmla="*/ 1171 w 2302"/>
              <a:gd name="T23" fmla="*/ 2135 h 3381"/>
              <a:gd name="T24" fmla="*/ 1300 w 2302"/>
              <a:gd name="T25" fmla="*/ 2013 h 3381"/>
              <a:gd name="T26" fmla="*/ 1403 w 2302"/>
              <a:gd name="T27" fmla="*/ 2171 h 3381"/>
              <a:gd name="T28" fmla="*/ 1776 w 2302"/>
              <a:gd name="T29" fmla="*/ 1597 h 3381"/>
              <a:gd name="T30" fmla="*/ 888 w 2302"/>
              <a:gd name="T31" fmla="*/ 2252 h 3381"/>
              <a:gd name="T32" fmla="*/ 950 w 2302"/>
              <a:gd name="T33" fmla="*/ 2066 h 3381"/>
              <a:gd name="T34" fmla="*/ 1066 w 2302"/>
              <a:gd name="T35" fmla="*/ 1597 h 3381"/>
              <a:gd name="T36" fmla="*/ 567 w 2302"/>
              <a:gd name="T37" fmla="*/ 1151 h 3381"/>
              <a:gd name="T38" fmla="*/ 1767 w 2302"/>
              <a:gd name="T39" fmla="*/ 1341 h 3381"/>
              <a:gd name="T40" fmla="*/ 1674 w 2302"/>
              <a:gd name="T41" fmla="*/ 953 h 3381"/>
              <a:gd name="T42" fmla="*/ 1102 w 2302"/>
              <a:gd name="T43" fmla="*/ 241 h 3381"/>
              <a:gd name="T44" fmla="*/ 935 w 2302"/>
              <a:gd name="T45" fmla="*/ 422 h 3381"/>
              <a:gd name="T46" fmla="*/ 737 w 2302"/>
              <a:gd name="T47" fmla="*/ 713 h 3381"/>
              <a:gd name="T48" fmla="*/ 1412 w 2302"/>
              <a:gd name="T49" fmla="*/ 479 h 3381"/>
              <a:gd name="T50" fmla="*/ 1231 w 2302"/>
              <a:gd name="T51" fmla="*/ 272 h 3381"/>
              <a:gd name="T52" fmla="*/ 1161 w 2302"/>
              <a:gd name="T53" fmla="*/ 0 h 3381"/>
              <a:gd name="T54" fmla="*/ 1226 w 2302"/>
              <a:gd name="T55" fmla="*/ 36 h 3381"/>
              <a:gd name="T56" fmla="*/ 1337 w 2302"/>
              <a:gd name="T57" fmla="*/ 136 h 3381"/>
              <a:gd name="T58" fmla="*/ 1502 w 2302"/>
              <a:gd name="T59" fmla="*/ 318 h 3381"/>
              <a:gd name="T60" fmla="*/ 1748 w 2302"/>
              <a:gd name="T61" fmla="*/ 698 h 3381"/>
              <a:gd name="T62" fmla="*/ 1918 w 2302"/>
              <a:gd name="T63" fmla="*/ 1200 h 3381"/>
              <a:gd name="T64" fmla="*/ 1996 w 2302"/>
              <a:gd name="T65" fmla="*/ 1982 h 3381"/>
              <a:gd name="T66" fmla="*/ 2200 w 2302"/>
              <a:gd name="T67" fmla="*/ 2122 h 3381"/>
              <a:gd name="T68" fmla="*/ 2299 w 2302"/>
              <a:gd name="T69" fmla="*/ 2350 h 3381"/>
              <a:gd name="T70" fmla="*/ 2278 w 2302"/>
              <a:gd name="T71" fmla="*/ 3355 h 3381"/>
              <a:gd name="T72" fmla="*/ 2196 w 2302"/>
              <a:gd name="T73" fmla="*/ 3378 h 3381"/>
              <a:gd name="T74" fmla="*/ 1783 w 2302"/>
              <a:gd name="T75" fmla="*/ 2793 h 3381"/>
              <a:gd name="T76" fmla="*/ 1414 w 2302"/>
              <a:gd name="T77" fmla="*/ 2912 h 3381"/>
              <a:gd name="T78" fmla="*/ 1369 w 2302"/>
              <a:gd name="T79" fmla="*/ 3078 h 3381"/>
              <a:gd name="T80" fmla="*/ 1279 w 2302"/>
              <a:gd name="T81" fmla="*/ 3250 h 3381"/>
              <a:gd name="T82" fmla="*/ 1208 w 2302"/>
              <a:gd name="T83" fmla="*/ 3359 h 3381"/>
              <a:gd name="T84" fmla="*/ 1111 w 2302"/>
              <a:gd name="T85" fmla="*/ 3370 h 3381"/>
              <a:gd name="T86" fmla="*/ 1039 w 2302"/>
              <a:gd name="T87" fmla="*/ 3279 h 3381"/>
              <a:gd name="T88" fmla="*/ 950 w 2302"/>
              <a:gd name="T89" fmla="*/ 3114 h 3381"/>
              <a:gd name="T90" fmla="*/ 890 w 2302"/>
              <a:gd name="T91" fmla="*/ 2941 h 3381"/>
              <a:gd name="T92" fmla="*/ 524 w 2302"/>
              <a:gd name="T93" fmla="*/ 2777 h 3381"/>
              <a:gd name="T94" fmla="*/ 124 w 2302"/>
              <a:gd name="T95" fmla="*/ 3371 h 3381"/>
              <a:gd name="T96" fmla="*/ 40 w 2302"/>
              <a:gd name="T97" fmla="*/ 3368 h 3381"/>
              <a:gd name="T98" fmla="*/ 0 w 2302"/>
              <a:gd name="T99" fmla="*/ 2404 h 3381"/>
              <a:gd name="T100" fmla="*/ 72 w 2302"/>
              <a:gd name="T101" fmla="*/ 2162 h 3381"/>
              <a:gd name="T102" fmla="*/ 259 w 2302"/>
              <a:gd name="T103" fmla="*/ 2001 h 3381"/>
              <a:gd name="T104" fmla="*/ 368 w 2302"/>
              <a:gd name="T105" fmla="*/ 1303 h 3381"/>
              <a:gd name="T106" fmla="*/ 507 w 2302"/>
              <a:gd name="T107" fmla="*/ 796 h 3381"/>
              <a:gd name="T108" fmla="*/ 763 w 2302"/>
              <a:gd name="T109" fmla="*/ 365 h 3381"/>
              <a:gd name="T110" fmla="*/ 935 w 2302"/>
              <a:gd name="T111" fmla="*/ 166 h 3381"/>
              <a:gd name="T112" fmla="*/ 1060 w 2302"/>
              <a:gd name="T113" fmla="*/ 50 h 3381"/>
              <a:gd name="T114" fmla="*/ 1119 w 2302"/>
              <a:gd name="T115" fmla="*/ 5 h 3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02" h="3381">
                <a:moveTo>
                  <a:pt x="1947" y="2146"/>
                </a:moveTo>
                <a:lnTo>
                  <a:pt x="1947" y="2735"/>
                </a:lnTo>
                <a:lnTo>
                  <a:pt x="2131" y="3014"/>
                </a:lnTo>
                <a:lnTo>
                  <a:pt x="2131" y="2404"/>
                </a:lnTo>
                <a:lnTo>
                  <a:pt x="2129" y="2365"/>
                </a:lnTo>
                <a:lnTo>
                  <a:pt x="2121" y="2327"/>
                </a:lnTo>
                <a:lnTo>
                  <a:pt x="2108" y="2292"/>
                </a:lnTo>
                <a:lnTo>
                  <a:pt x="2090" y="2259"/>
                </a:lnTo>
                <a:lnTo>
                  <a:pt x="2068" y="2229"/>
                </a:lnTo>
                <a:lnTo>
                  <a:pt x="2042" y="2202"/>
                </a:lnTo>
                <a:lnTo>
                  <a:pt x="2013" y="2179"/>
                </a:lnTo>
                <a:lnTo>
                  <a:pt x="1981" y="2161"/>
                </a:lnTo>
                <a:lnTo>
                  <a:pt x="1947" y="2146"/>
                </a:lnTo>
                <a:close/>
                <a:moveTo>
                  <a:pt x="355" y="2146"/>
                </a:moveTo>
                <a:lnTo>
                  <a:pt x="320" y="2161"/>
                </a:lnTo>
                <a:lnTo>
                  <a:pt x="288" y="2179"/>
                </a:lnTo>
                <a:lnTo>
                  <a:pt x="260" y="2202"/>
                </a:lnTo>
                <a:lnTo>
                  <a:pt x="233" y="2229"/>
                </a:lnTo>
                <a:lnTo>
                  <a:pt x="211" y="2259"/>
                </a:lnTo>
                <a:lnTo>
                  <a:pt x="194" y="2292"/>
                </a:lnTo>
                <a:lnTo>
                  <a:pt x="181" y="2327"/>
                </a:lnTo>
                <a:lnTo>
                  <a:pt x="172" y="2365"/>
                </a:lnTo>
                <a:lnTo>
                  <a:pt x="169" y="2404"/>
                </a:lnTo>
                <a:lnTo>
                  <a:pt x="169" y="3014"/>
                </a:lnTo>
                <a:lnTo>
                  <a:pt x="355" y="2735"/>
                </a:lnTo>
                <a:lnTo>
                  <a:pt x="355" y="2146"/>
                </a:lnTo>
                <a:close/>
                <a:moveTo>
                  <a:pt x="1151" y="2132"/>
                </a:moveTo>
                <a:lnTo>
                  <a:pt x="1130" y="2135"/>
                </a:lnTo>
                <a:lnTo>
                  <a:pt x="1111" y="2144"/>
                </a:lnTo>
                <a:lnTo>
                  <a:pt x="1093" y="2159"/>
                </a:lnTo>
                <a:lnTo>
                  <a:pt x="1079" y="2177"/>
                </a:lnTo>
                <a:lnTo>
                  <a:pt x="1068" y="2200"/>
                </a:lnTo>
                <a:lnTo>
                  <a:pt x="1061" y="2226"/>
                </a:lnTo>
                <a:lnTo>
                  <a:pt x="1058" y="2252"/>
                </a:lnTo>
                <a:lnTo>
                  <a:pt x="1058" y="2912"/>
                </a:lnTo>
                <a:lnTo>
                  <a:pt x="1060" y="2926"/>
                </a:lnTo>
                <a:lnTo>
                  <a:pt x="1064" y="2944"/>
                </a:lnTo>
                <a:lnTo>
                  <a:pt x="1071" y="2964"/>
                </a:lnTo>
                <a:lnTo>
                  <a:pt x="1080" y="2988"/>
                </a:lnTo>
                <a:lnTo>
                  <a:pt x="1091" y="3014"/>
                </a:lnTo>
                <a:lnTo>
                  <a:pt x="1104" y="3042"/>
                </a:lnTo>
                <a:lnTo>
                  <a:pt x="1118" y="3070"/>
                </a:lnTo>
                <a:lnTo>
                  <a:pt x="1134" y="3100"/>
                </a:lnTo>
                <a:lnTo>
                  <a:pt x="1151" y="3131"/>
                </a:lnTo>
                <a:lnTo>
                  <a:pt x="1167" y="3100"/>
                </a:lnTo>
                <a:lnTo>
                  <a:pt x="1184" y="3070"/>
                </a:lnTo>
                <a:lnTo>
                  <a:pt x="1198" y="3042"/>
                </a:lnTo>
                <a:lnTo>
                  <a:pt x="1210" y="3014"/>
                </a:lnTo>
                <a:lnTo>
                  <a:pt x="1222" y="2988"/>
                </a:lnTo>
                <a:lnTo>
                  <a:pt x="1231" y="2964"/>
                </a:lnTo>
                <a:lnTo>
                  <a:pt x="1238" y="2944"/>
                </a:lnTo>
                <a:lnTo>
                  <a:pt x="1242" y="2926"/>
                </a:lnTo>
                <a:lnTo>
                  <a:pt x="1243" y="2912"/>
                </a:lnTo>
                <a:lnTo>
                  <a:pt x="1243" y="2252"/>
                </a:lnTo>
                <a:lnTo>
                  <a:pt x="1241" y="2226"/>
                </a:lnTo>
                <a:lnTo>
                  <a:pt x="1234" y="2200"/>
                </a:lnTo>
                <a:lnTo>
                  <a:pt x="1223" y="2177"/>
                </a:lnTo>
                <a:lnTo>
                  <a:pt x="1208" y="2159"/>
                </a:lnTo>
                <a:lnTo>
                  <a:pt x="1191" y="2144"/>
                </a:lnTo>
                <a:lnTo>
                  <a:pt x="1171" y="2135"/>
                </a:lnTo>
                <a:lnTo>
                  <a:pt x="1151" y="2132"/>
                </a:lnTo>
                <a:close/>
                <a:moveTo>
                  <a:pt x="1236" y="1597"/>
                </a:moveTo>
                <a:lnTo>
                  <a:pt x="1236" y="1977"/>
                </a:lnTo>
                <a:lnTo>
                  <a:pt x="1269" y="1993"/>
                </a:lnTo>
                <a:lnTo>
                  <a:pt x="1300" y="2013"/>
                </a:lnTo>
                <a:lnTo>
                  <a:pt x="1327" y="2038"/>
                </a:lnTo>
                <a:lnTo>
                  <a:pt x="1352" y="2066"/>
                </a:lnTo>
                <a:lnTo>
                  <a:pt x="1374" y="2098"/>
                </a:lnTo>
                <a:lnTo>
                  <a:pt x="1390" y="2133"/>
                </a:lnTo>
                <a:lnTo>
                  <a:pt x="1403" y="2171"/>
                </a:lnTo>
                <a:lnTo>
                  <a:pt x="1411" y="2210"/>
                </a:lnTo>
                <a:lnTo>
                  <a:pt x="1414" y="2252"/>
                </a:lnTo>
                <a:lnTo>
                  <a:pt x="1414" y="2500"/>
                </a:lnTo>
                <a:lnTo>
                  <a:pt x="1776" y="2500"/>
                </a:lnTo>
                <a:lnTo>
                  <a:pt x="1776" y="1597"/>
                </a:lnTo>
                <a:lnTo>
                  <a:pt x="1236" y="1597"/>
                </a:lnTo>
                <a:close/>
                <a:moveTo>
                  <a:pt x="526" y="1597"/>
                </a:moveTo>
                <a:lnTo>
                  <a:pt x="526" y="2500"/>
                </a:lnTo>
                <a:lnTo>
                  <a:pt x="888" y="2500"/>
                </a:lnTo>
                <a:lnTo>
                  <a:pt x="888" y="2252"/>
                </a:lnTo>
                <a:lnTo>
                  <a:pt x="891" y="2210"/>
                </a:lnTo>
                <a:lnTo>
                  <a:pt x="898" y="2171"/>
                </a:lnTo>
                <a:lnTo>
                  <a:pt x="912" y="2133"/>
                </a:lnTo>
                <a:lnTo>
                  <a:pt x="928" y="2098"/>
                </a:lnTo>
                <a:lnTo>
                  <a:pt x="950" y="2066"/>
                </a:lnTo>
                <a:lnTo>
                  <a:pt x="974" y="2038"/>
                </a:lnTo>
                <a:lnTo>
                  <a:pt x="1002" y="2013"/>
                </a:lnTo>
                <a:lnTo>
                  <a:pt x="1033" y="1993"/>
                </a:lnTo>
                <a:lnTo>
                  <a:pt x="1066" y="1977"/>
                </a:lnTo>
                <a:lnTo>
                  <a:pt x="1066" y="1597"/>
                </a:lnTo>
                <a:lnTo>
                  <a:pt x="526" y="1597"/>
                </a:lnTo>
                <a:close/>
                <a:moveTo>
                  <a:pt x="654" y="883"/>
                </a:moveTo>
                <a:lnTo>
                  <a:pt x="619" y="972"/>
                </a:lnTo>
                <a:lnTo>
                  <a:pt x="590" y="1061"/>
                </a:lnTo>
                <a:lnTo>
                  <a:pt x="567" y="1151"/>
                </a:lnTo>
                <a:lnTo>
                  <a:pt x="548" y="1242"/>
                </a:lnTo>
                <a:lnTo>
                  <a:pt x="535" y="1333"/>
                </a:lnTo>
                <a:lnTo>
                  <a:pt x="528" y="1426"/>
                </a:lnTo>
                <a:lnTo>
                  <a:pt x="1774" y="1426"/>
                </a:lnTo>
                <a:lnTo>
                  <a:pt x="1767" y="1341"/>
                </a:lnTo>
                <a:lnTo>
                  <a:pt x="1756" y="1258"/>
                </a:lnTo>
                <a:lnTo>
                  <a:pt x="1740" y="1178"/>
                </a:lnTo>
                <a:lnTo>
                  <a:pt x="1722" y="1100"/>
                </a:lnTo>
                <a:lnTo>
                  <a:pt x="1699" y="1025"/>
                </a:lnTo>
                <a:lnTo>
                  <a:pt x="1674" y="953"/>
                </a:lnTo>
                <a:lnTo>
                  <a:pt x="1647" y="883"/>
                </a:lnTo>
                <a:lnTo>
                  <a:pt x="654" y="883"/>
                </a:lnTo>
                <a:close/>
                <a:moveTo>
                  <a:pt x="1151" y="196"/>
                </a:moveTo>
                <a:lnTo>
                  <a:pt x="1128" y="216"/>
                </a:lnTo>
                <a:lnTo>
                  <a:pt x="1102" y="241"/>
                </a:lnTo>
                <a:lnTo>
                  <a:pt x="1073" y="270"/>
                </a:lnTo>
                <a:lnTo>
                  <a:pt x="1041" y="302"/>
                </a:lnTo>
                <a:lnTo>
                  <a:pt x="1007" y="338"/>
                </a:lnTo>
                <a:lnTo>
                  <a:pt x="972" y="378"/>
                </a:lnTo>
                <a:lnTo>
                  <a:pt x="935" y="422"/>
                </a:lnTo>
                <a:lnTo>
                  <a:pt x="898" y="468"/>
                </a:lnTo>
                <a:lnTo>
                  <a:pt x="861" y="518"/>
                </a:lnTo>
                <a:lnTo>
                  <a:pt x="816" y="582"/>
                </a:lnTo>
                <a:lnTo>
                  <a:pt x="775" y="647"/>
                </a:lnTo>
                <a:lnTo>
                  <a:pt x="737" y="713"/>
                </a:lnTo>
                <a:lnTo>
                  <a:pt x="1564" y="713"/>
                </a:lnTo>
                <a:lnTo>
                  <a:pt x="1527" y="649"/>
                </a:lnTo>
                <a:lnTo>
                  <a:pt x="1489" y="589"/>
                </a:lnTo>
                <a:lnTo>
                  <a:pt x="1450" y="533"/>
                </a:lnTo>
                <a:lnTo>
                  <a:pt x="1412" y="479"/>
                </a:lnTo>
                <a:lnTo>
                  <a:pt x="1373" y="431"/>
                </a:lnTo>
                <a:lnTo>
                  <a:pt x="1336" y="385"/>
                </a:lnTo>
                <a:lnTo>
                  <a:pt x="1299" y="343"/>
                </a:lnTo>
                <a:lnTo>
                  <a:pt x="1264" y="306"/>
                </a:lnTo>
                <a:lnTo>
                  <a:pt x="1231" y="272"/>
                </a:lnTo>
                <a:lnTo>
                  <a:pt x="1201" y="242"/>
                </a:lnTo>
                <a:lnTo>
                  <a:pt x="1175" y="218"/>
                </a:lnTo>
                <a:lnTo>
                  <a:pt x="1151" y="196"/>
                </a:lnTo>
                <a:close/>
                <a:moveTo>
                  <a:pt x="1140" y="0"/>
                </a:moveTo>
                <a:lnTo>
                  <a:pt x="1161" y="0"/>
                </a:lnTo>
                <a:lnTo>
                  <a:pt x="1183" y="5"/>
                </a:lnTo>
                <a:lnTo>
                  <a:pt x="1202" y="17"/>
                </a:lnTo>
                <a:lnTo>
                  <a:pt x="1205" y="20"/>
                </a:lnTo>
                <a:lnTo>
                  <a:pt x="1214" y="26"/>
                </a:lnTo>
                <a:lnTo>
                  <a:pt x="1226" y="36"/>
                </a:lnTo>
                <a:lnTo>
                  <a:pt x="1242" y="50"/>
                </a:lnTo>
                <a:lnTo>
                  <a:pt x="1262" y="66"/>
                </a:lnTo>
                <a:lnTo>
                  <a:pt x="1283" y="86"/>
                </a:lnTo>
                <a:lnTo>
                  <a:pt x="1309" y="109"/>
                </a:lnTo>
                <a:lnTo>
                  <a:pt x="1337" y="136"/>
                </a:lnTo>
                <a:lnTo>
                  <a:pt x="1366" y="166"/>
                </a:lnTo>
                <a:lnTo>
                  <a:pt x="1398" y="200"/>
                </a:lnTo>
                <a:lnTo>
                  <a:pt x="1432" y="236"/>
                </a:lnTo>
                <a:lnTo>
                  <a:pt x="1467" y="276"/>
                </a:lnTo>
                <a:lnTo>
                  <a:pt x="1502" y="318"/>
                </a:lnTo>
                <a:lnTo>
                  <a:pt x="1538" y="365"/>
                </a:lnTo>
                <a:lnTo>
                  <a:pt x="1575" y="413"/>
                </a:lnTo>
                <a:lnTo>
                  <a:pt x="1639" y="506"/>
                </a:lnTo>
                <a:lnTo>
                  <a:pt x="1696" y="601"/>
                </a:lnTo>
                <a:lnTo>
                  <a:pt x="1748" y="698"/>
                </a:lnTo>
                <a:lnTo>
                  <a:pt x="1794" y="796"/>
                </a:lnTo>
                <a:lnTo>
                  <a:pt x="1835" y="894"/>
                </a:lnTo>
                <a:lnTo>
                  <a:pt x="1869" y="995"/>
                </a:lnTo>
                <a:lnTo>
                  <a:pt x="1896" y="1097"/>
                </a:lnTo>
                <a:lnTo>
                  <a:pt x="1918" y="1200"/>
                </a:lnTo>
                <a:lnTo>
                  <a:pt x="1934" y="1303"/>
                </a:lnTo>
                <a:lnTo>
                  <a:pt x="1943" y="1408"/>
                </a:lnTo>
                <a:lnTo>
                  <a:pt x="1947" y="1512"/>
                </a:lnTo>
                <a:lnTo>
                  <a:pt x="1947" y="1970"/>
                </a:lnTo>
                <a:lnTo>
                  <a:pt x="1996" y="1982"/>
                </a:lnTo>
                <a:lnTo>
                  <a:pt x="2043" y="2001"/>
                </a:lnTo>
                <a:lnTo>
                  <a:pt x="2087" y="2025"/>
                </a:lnTo>
                <a:lnTo>
                  <a:pt x="2128" y="2052"/>
                </a:lnTo>
                <a:lnTo>
                  <a:pt x="2166" y="2084"/>
                </a:lnTo>
                <a:lnTo>
                  <a:pt x="2200" y="2122"/>
                </a:lnTo>
                <a:lnTo>
                  <a:pt x="2230" y="2162"/>
                </a:lnTo>
                <a:lnTo>
                  <a:pt x="2255" y="2205"/>
                </a:lnTo>
                <a:lnTo>
                  <a:pt x="2275" y="2251"/>
                </a:lnTo>
                <a:lnTo>
                  <a:pt x="2289" y="2300"/>
                </a:lnTo>
                <a:lnTo>
                  <a:pt x="2299" y="2350"/>
                </a:lnTo>
                <a:lnTo>
                  <a:pt x="2302" y="2404"/>
                </a:lnTo>
                <a:lnTo>
                  <a:pt x="2302" y="3295"/>
                </a:lnTo>
                <a:lnTo>
                  <a:pt x="2299" y="3318"/>
                </a:lnTo>
                <a:lnTo>
                  <a:pt x="2292" y="3337"/>
                </a:lnTo>
                <a:lnTo>
                  <a:pt x="2278" y="3355"/>
                </a:lnTo>
                <a:lnTo>
                  <a:pt x="2262" y="3368"/>
                </a:lnTo>
                <a:lnTo>
                  <a:pt x="2241" y="3377"/>
                </a:lnTo>
                <a:lnTo>
                  <a:pt x="2229" y="3380"/>
                </a:lnTo>
                <a:lnTo>
                  <a:pt x="2217" y="3381"/>
                </a:lnTo>
                <a:lnTo>
                  <a:pt x="2196" y="3378"/>
                </a:lnTo>
                <a:lnTo>
                  <a:pt x="2178" y="3371"/>
                </a:lnTo>
                <a:lnTo>
                  <a:pt x="2160" y="3359"/>
                </a:lnTo>
                <a:lnTo>
                  <a:pt x="2146" y="3342"/>
                </a:lnTo>
                <a:lnTo>
                  <a:pt x="1791" y="2808"/>
                </a:lnTo>
                <a:lnTo>
                  <a:pt x="1783" y="2793"/>
                </a:lnTo>
                <a:lnTo>
                  <a:pt x="1778" y="2777"/>
                </a:lnTo>
                <a:lnTo>
                  <a:pt x="1776" y="2760"/>
                </a:lnTo>
                <a:lnTo>
                  <a:pt x="1776" y="2670"/>
                </a:lnTo>
                <a:lnTo>
                  <a:pt x="1414" y="2670"/>
                </a:lnTo>
                <a:lnTo>
                  <a:pt x="1414" y="2912"/>
                </a:lnTo>
                <a:lnTo>
                  <a:pt x="1412" y="2941"/>
                </a:lnTo>
                <a:lnTo>
                  <a:pt x="1406" y="2973"/>
                </a:lnTo>
                <a:lnTo>
                  <a:pt x="1396" y="3007"/>
                </a:lnTo>
                <a:lnTo>
                  <a:pt x="1384" y="3042"/>
                </a:lnTo>
                <a:lnTo>
                  <a:pt x="1369" y="3078"/>
                </a:lnTo>
                <a:lnTo>
                  <a:pt x="1352" y="3114"/>
                </a:lnTo>
                <a:lnTo>
                  <a:pt x="1335" y="3150"/>
                </a:lnTo>
                <a:lnTo>
                  <a:pt x="1316" y="3185"/>
                </a:lnTo>
                <a:lnTo>
                  <a:pt x="1298" y="3218"/>
                </a:lnTo>
                <a:lnTo>
                  <a:pt x="1279" y="3250"/>
                </a:lnTo>
                <a:lnTo>
                  <a:pt x="1263" y="3279"/>
                </a:lnTo>
                <a:lnTo>
                  <a:pt x="1246" y="3303"/>
                </a:lnTo>
                <a:lnTo>
                  <a:pt x="1233" y="3325"/>
                </a:lnTo>
                <a:lnTo>
                  <a:pt x="1222" y="3342"/>
                </a:lnTo>
                <a:lnTo>
                  <a:pt x="1208" y="3359"/>
                </a:lnTo>
                <a:lnTo>
                  <a:pt x="1191" y="3370"/>
                </a:lnTo>
                <a:lnTo>
                  <a:pt x="1171" y="3378"/>
                </a:lnTo>
                <a:lnTo>
                  <a:pt x="1151" y="3381"/>
                </a:lnTo>
                <a:lnTo>
                  <a:pt x="1130" y="3378"/>
                </a:lnTo>
                <a:lnTo>
                  <a:pt x="1111" y="3370"/>
                </a:lnTo>
                <a:lnTo>
                  <a:pt x="1093" y="3359"/>
                </a:lnTo>
                <a:lnTo>
                  <a:pt x="1080" y="3342"/>
                </a:lnTo>
                <a:lnTo>
                  <a:pt x="1069" y="3325"/>
                </a:lnTo>
                <a:lnTo>
                  <a:pt x="1055" y="3303"/>
                </a:lnTo>
                <a:lnTo>
                  <a:pt x="1039" y="3279"/>
                </a:lnTo>
                <a:lnTo>
                  <a:pt x="1023" y="3250"/>
                </a:lnTo>
                <a:lnTo>
                  <a:pt x="1004" y="3218"/>
                </a:lnTo>
                <a:lnTo>
                  <a:pt x="986" y="3185"/>
                </a:lnTo>
                <a:lnTo>
                  <a:pt x="967" y="3150"/>
                </a:lnTo>
                <a:lnTo>
                  <a:pt x="950" y="3114"/>
                </a:lnTo>
                <a:lnTo>
                  <a:pt x="933" y="3078"/>
                </a:lnTo>
                <a:lnTo>
                  <a:pt x="918" y="3042"/>
                </a:lnTo>
                <a:lnTo>
                  <a:pt x="906" y="3007"/>
                </a:lnTo>
                <a:lnTo>
                  <a:pt x="896" y="2973"/>
                </a:lnTo>
                <a:lnTo>
                  <a:pt x="890" y="2941"/>
                </a:lnTo>
                <a:lnTo>
                  <a:pt x="888" y="2912"/>
                </a:lnTo>
                <a:lnTo>
                  <a:pt x="888" y="2670"/>
                </a:lnTo>
                <a:lnTo>
                  <a:pt x="526" y="2670"/>
                </a:lnTo>
                <a:lnTo>
                  <a:pt x="526" y="2760"/>
                </a:lnTo>
                <a:lnTo>
                  <a:pt x="524" y="2777"/>
                </a:lnTo>
                <a:lnTo>
                  <a:pt x="518" y="2793"/>
                </a:lnTo>
                <a:lnTo>
                  <a:pt x="511" y="2808"/>
                </a:lnTo>
                <a:lnTo>
                  <a:pt x="155" y="3342"/>
                </a:lnTo>
                <a:lnTo>
                  <a:pt x="142" y="3359"/>
                </a:lnTo>
                <a:lnTo>
                  <a:pt x="124" y="3371"/>
                </a:lnTo>
                <a:lnTo>
                  <a:pt x="106" y="3378"/>
                </a:lnTo>
                <a:lnTo>
                  <a:pt x="85" y="3381"/>
                </a:lnTo>
                <a:lnTo>
                  <a:pt x="73" y="3380"/>
                </a:lnTo>
                <a:lnTo>
                  <a:pt x="61" y="3377"/>
                </a:lnTo>
                <a:lnTo>
                  <a:pt x="40" y="3368"/>
                </a:lnTo>
                <a:lnTo>
                  <a:pt x="24" y="3355"/>
                </a:lnTo>
                <a:lnTo>
                  <a:pt x="10" y="3337"/>
                </a:lnTo>
                <a:lnTo>
                  <a:pt x="2" y="3318"/>
                </a:lnTo>
                <a:lnTo>
                  <a:pt x="0" y="3295"/>
                </a:lnTo>
                <a:lnTo>
                  <a:pt x="0" y="2404"/>
                </a:lnTo>
                <a:lnTo>
                  <a:pt x="3" y="2350"/>
                </a:lnTo>
                <a:lnTo>
                  <a:pt x="12" y="2300"/>
                </a:lnTo>
                <a:lnTo>
                  <a:pt x="27" y="2251"/>
                </a:lnTo>
                <a:lnTo>
                  <a:pt x="47" y="2205"/>
                </a:lnTo>
                <a:lnTo>
                  <a:pt x="72" y="2162"/>
                </a:lnTo>
                <a:lnTo>
                  <a:pt x="102" y="2122"/>
                </a:lnTo>
                <a:lnTo>
                  <a:pt x="136" y="2084"/>
                </a:lnTo>
                <a:lnTo>
                  <a:pt x="174" y="2052"/>
                </a:lnTo>
                <a:lnTo>
                  <a:pt x="215" y="2025"/>
                </a:lnTo>
                <a:lnTo>
                  <a:pt x="259" y="2001"/>
                </a:lnTo>
                <a:lnTo>
                  <a:pt x="306" y="1982"/>
                </a:lnTo>
                <a:lnTo>
                  <a:pt x="355" y="1970"/>
                </a:lnTo>
                <a:lnTo>
                  <a:pt x="355" y="1512"/>
                </a:lnTo>
                <a:lnTo>
                  <a:pt x="358" y="1408"/>
                </a:lnTo>
                <a:lnTo>
                  <a:pt x="368" y="1303"/>
                </a:lnTo>
                <a:lnTo>
                  <a:pt x="383" y="1200"/>
                </a:lnTo>
                <a:lnTo>
                  <a:pt x="406" y="1097"/>
                </a:lnTo>
                <a:lnTo>
                  <a:pt x="433" y="995"/>
                </a:lnTo>
                <a:lnTo>
                  <a:pt x="467" y="894"/>
                </a:lnTo>
                <a:lnTo>
                  <a:pt x="507" y="796"/>
                </a:lnTo>
                <a:lnTo>
                  <a:pt x="553" y="698"/>
                </a:lnTo>
                <a:lnTo>
                  <a:pt x="606" y="601"/>
                </a:lnTo>
                <a:lnTo>
                  <a:pt x="663" y="506"/>
                </a:lnTo>
                <a:lnTo>
                  <a:pt x="727" y="413"/>
                </a:lnTo>
                <a:lnTo>
                  <a:pt x="763" y="365"/>
                </a:lnTo>
                <a:lnTo>
                  <a:pt x="800" y="318"/>
                </a:lnTo>
                <a:lnTo>
                  <a:pt x="835" y="276"/>
                </a:lnTo>
                <a:lnTo>
                  <a:pt x="870" y="236"/>
                </a:lnTo>
                <a:lnTo>
                  <a:pt x="903" y="200"/>
                </a:lnTo>
                <a:lnTo>
                  <a:pt x="935" y="166"/>
                </a:lnTo>
                <a:lnTo>
                  <a:pt x="965" y="136"/>
                </a:lnTo>
                <a:lnTo>
                  <a:pt x="993" y="109"/>
                </a:lnTo>
                <a:lnTo>
                  <a:pt x="1017" y="86"/>
                </a:lnTo>
                <a:lnTo>
                  <a:pt x="1040" y="66"/>
                </a:lnTo>
                <a:lnTo>
                  <a:pt x="1060" y="50"/>
                </a:lnTo>
                <a:lnTo>
                  <a:pt x="1076" y="36"/>
                </a:lnTo>
                <a:lnTo>
                  <a:pt x="1088" y="26"/>
                </a:lnTo>
                <a:lnTo>
                  <a:pt x="1096" y="20"/>
                </a:lnTo>
                <a:lnTo>
                  <a:pt x="1100" y="17"/>
                </a:lnTo>
                <a:lnTo>
                  <a:pt x="1119" y="5"/>
                </a:lnTo>
                <a:lnTo>
                  <a:pt x="114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/>
          </a:p>
        </p:txBody>
      </p:sp>
      <p:sp>
        <p:nvSpPr>
          <p:cNvPr id="48" name="Rechteck 32"/>
          <p:cNvSpPr/>
          <p:nvPr/>
        </p:nvSpPr>
        <p:spPr>
          <a:xfrm>
            <a:off x="0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26"/>
          <p:cNvSpPr txBox="1"/>
          <p:nvPr/>
        </p:nvSpPr>
        <p:spPr>
          <a:xfrm>
            <a:off x="493357" y="312755"/>
            <a:ext cx="233294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chemeClr val="bg1"/>
                </a:solidFill>
                <a:latin typeface="Segoe UI" panose="020B0502040204020203" pitchFamily="34" charset="0"/>
              </a:rPr>
              <a:t>VMI eredmények</a:t>
            </a:r>
            <a:endParaRPr lang="de-DE" sz="70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093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eck 79"/>
          <p:cNvSpPr/>
          <p:nvPr/>
        </p:nvSpPr>
        <p:spPr>
          <a:xfrm>
            <a:off x="0" y="12510409"/>
            <a:ext cx="24377650" cy="120559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 l="-314" t="-247929" r="-12" b="-7894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340707" y="12713094"/>
            <a:ext cx="7696231" cy="825772"/>
            <a:chOff x="8340707" y="12713094"/>
            <a:chExt cx="7696231" cy="825772"/>
          </a:xfrm>
        </p:grpSpPr>
        <p:sp>
          <p:nvSpPr>
            <p:cNvPr id="20" name="Textfeld 19"/>
            <p:cNvSpPr txBox="1"/>
            <p:nvPr/>
          </p:nvSpPr>
          <p:spPr>
            <a:xfrm>
              <a:off x="8340707" y="12713094"/>
              <a:ext cx="7696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00234F"/>
                  </a:solidFill>
                </a:rPr>
                <a:t>www.sztfh.hu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1207248" y="13138756"/>
              <a:ext cx="1963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260E2A6B-A809-4840-BF14-8648BC0BDF87}" type="slidenum">
                <a:rPr lang="id-ID" sz="2000" smtClean="0">
                  <a:solidFill>
                    <a:srgbClr val="F2F2F2"/>
                  </a:solidFill>
                  <a:cs typeface="Segoe UI" panose="020B0502040204020203" pitchFamily="34" charset="0"/>
                </a:rPr>
                <a:pPr algn="ctr"/>
                <a:t>14</a:t>
              </a:fld>
              <a:endParaRPr lang="de-DE" sz="2000" b="1" dirty="0">
                <a:solidFill>
                  <a:srgbClr val="F2F2F2"/>
                </a:solidFill>
              </a:endParaRPr>
            </a:p>
          </p:txBody>
        </p:sp>
        <p:cxnSp>
          <p:nvCxnSpPr>
            <p:cNvPr id="23" name="Gerader Verbinder 22"/>
            <p:cNvCxnSpPr/>
            <p:nvPr/>
          </p:nvCxnSpPr>
          <p:spPr>
            <a:xfrm rot="5400000">
              <a:off x="12231239" y="12513021"/>
              <a:ext cx="0" cy="12514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hteck 32"/>
          <p:cNvSpPr/>
          <p:nvPr/>
        </p:nvSpPr>
        <p:spPr>
          <a:xfrm>
            <a:off x="0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9" name="Textfeld 26"/>
          <p:cNvSpPr txBox="1"/>
          <p:nvPr/>
        </p:nvSpPr>
        <p:spPr>
          <a:xfrm>
            <a:off x="493358" y="312755"/>
            <a:ext cx="18077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rgbClr val="FFFFFF"/>
                </a:solidFill>
              </a:rPr>
              <a:t>Kiberbiztonsági felügyelet - ütemezés</a:t>
            </a:r>
            <a:endParaRPr lang="de-DE" sz="7000" b="1" dirty="0">
              <a:solidFill>
                <a:srgbClr val="FFFFFF"/>
              </a:solidFill>
            </a:endParaRPr>
          </a:p>
        </p:txBody>
      </p:sp>
      <p:sp>
        <p:nvSpPr>
          <p:cNvPr id="52" name="Pentagon 9"/>
          <p:cNvSpPr/>
          <p:nvPr/>
        </p:nvSpPr>
        <p:spPr>
          <a:xfrm>
            <a:off x="1118924" y="3793566"/>
            <a:ext cx="22071275" cy="39364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rgbClr val="FFFFFF"/>
              </a:solidFill>
            </a:endParaRPr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 rot="16200000">
            <a:off x="5991677" y="3090562"/>
            <a:ext cx="1798843" cy="1796257"/>
          </a:xfrm>
          <a:prstGeom prst="ellipse">
            <a:avLst/>
          </a:prstGeom>
          <a:solidFill>
            <a:srgbClr val="C8AA78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>
              <a:solidFill>
                <a:srgbClr val="000000"/>
              </a:solidFill>
            </a:endParaRPr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 rot="5400000" flipH="1">
            <a:off x="10957690" y="3065672"/>
            <a:ext cx="1798843" cy="1796257"/>
          </a:xfrm>
          <a:prstGeom prst="ellipse">
            <a:avLst/>
          </a:prstGeom>
          <a:solidFill>
            <a:srgbClr val="C8AA78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>
              <a:solidFill>
                <a:srgbClr val="000000"/>
              </a:solidFill>
            </a:endParaRPr>
          </a:p>
        </p:txBody>
      </p:sp>
      <p:grpSp>
        <p:nvGrpSpPr>
          <p:cNvPr id="56" name="Group 17"/>
          <p:cNvGrpSpPr/>
          <p:nvPr/>
        </p:nvGrpSpPr>
        <p:grpSpPr>
          <a:xfrm>
            <a:off x="6081363" y="4863222"/>
            <a:ext cx="1597248" cy="750684"/>
            <a:chOff x="800522" y="3511138"/>
            <a:chExt cx="818296" cy="384588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800522" y="3511138"/>
              <a:ext cx="818296" cy="165512"/>
            </a:xfrm>
            <a:custGeom>
              <a:avLst/>
              <a:gdLst>
                <a:gd name="T0" fmla="*/ 496 w 496"/>
                <a:gd name="T1" fmla="*/ 0 h 100"/>
                <a:gd name="T2" fmla="*/ 248 w 496"/>
                <a:gd name="T3" fmla="*/ 100 h 100"/>
                <a:gd name="T4" fmla="*/ 0 w 49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" h="100">
                  <a:moveTo>
                    <a:pt x="496" y="0"/>
                  </a:moveTo>
                  <a:cubicBezTo>
                    <a:pt x="431" y="62"/>
                    <a:pt x="344" y="100"/>
                    <a:pt x="248" y="100"/>
                  </a:cubicBezTo>
                  <a:cubicBezTo>
                    <a:pt x="152" y="100"/>
                    <a:pt x="64" y="62"/>
                    <a:pt x="0" y="0"/>
                  </a:cubicBezTo>
                </a:path>
              </a:pathLst>
            </a:cu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>
                <a:solidFill>
                  <a:srgbClr val="000000"/>
                </a:solidFill>
              </a:endParaRPr>
            </a:p>
          </p:txBody>
        </p:sp>
        <p:cxnSp>
          <p:nvCxnSpPr>
            <p:cNvPr id="58" name="Straight Connector 19"/>
            <p:cNvCxnSpPr/>
            <p:nvPr/>
          </p:nvCxnSpPr>
          <p:spPr>
            <a:xfrm flipV="1">
              <a:off x="1209670" y="3676650"/>
              <a:ext cx="0" cy="219076"/>
            </a:xfrm>
            <a:prstGeom prst="line">
              <a:avLst/>
            </a:pr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39"/>
          <p:cNvGrpSpPr/>
          <p:nvPr/>
        </p:nvGrpSpPr>
        <p:grpSpPr>
          <a:xfrm flipH="1">
            <a:off x="11058487" y="4863222"/>
            <a:ext cx="1597248" cy="750684"/>
            <a:chOff x="800522" y="3511138"/>
            <a:chExt cx="818296" cy="384588"/>
          </a:xfrm>
        </p:grpSpPr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800522" y="3511138"/>
              <a:ext cx="818296" cy="165512"/>
            </a:xfrm>
            <a:custGeom>
              <a:avLst/>
              <a:gdLst>
                <a:gd name="T0" fmla="*/ 496 w 496"/>
                <a:gd name="T1" fmla="*/ 0 h 100"/>
                <a:gd name="T2" fmla="*/ 248 w 496"/>
                <a:gd name="T3" fmla="*/ 100 h 100"/>
                <a:gd name="T4" fmla="*/ 0 w 49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" h="100">
                  <a:moveTo>
                    <a:pt x="496" y="0"/>
                  </a:moveTo>
                  <a:cubicBezTo>
                    <a:pt x="431" y="62"/>
                    <a:pt x="344" y="100"/>
                    <a:pt x="248" y="100"/>
                  </a:cubicBezTo>
                  <a:cubicBezTo>
                    <a:pt x="152" y="100"/>
                    <a:pt x="64" y="62"/>
                    <a:pt x="0" y="0"/>
                  </a:cubicBezTo>
                </a:path>
              </a:pathLst>
            </a:cu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44"/>
            <p:cNvCxnSpPr/>
            <p:nvPr/>
          </p:nvCxnSpPr>
          <p:spPr>
            <a:xfrm flipV="1">
              <a:off x="1209670" y="3676650"/>
              <a:ext cx="0" cy="219076"/>
            </a:xfrm>
            <a:prstGeom prst="line">
              <a:avLst/>
            </a:pr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22"/>
          <p:cNvSpPr/>
          <p:nvPr/>
        </p:nvSpPr>
        <p:spPr>
          <a:xfrm>
            <a:off x="5817087" y="2437828"/>
            <a:ext cx="2497479" cy="430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hu-HU" sz="2800" b="1" dirty="0">
                <a:solidFill>
                  <a:srgbClr val="F2F2F2">
                    <a:lumMod val="25000"/>
                  </a:srgbClr>
                </a:solidFill>
              </a:rPr>
              <a:t>2024. január 1.</a:t>
            </a:r>
            <a:endParaRPr lang="en-US" sz="2800" b="1" dirty="0">
              <a:solidFill>
                <a:srgbClr val="F2F2F2">
                  <a:lumMod val="25000"/>
                </a:srgbClr>
              </a:solidFill>
            </a:endParaRPr>
          </a:p>
        </p:txBody>
      </p:sp>
      <p:sp>
        <p:nvSpPr>
          <p:cNvPr id="66" name="Rectangle 41"/>
          <p:cNvSpPr/>
          <p:nvPr/>
        </p:nvSpPr>
        <p:spPr>
          <a:xfrm flipH="1">
            <a:off x="10163121" y="2491377"/>
            <a:ext cx="2970044" cy="430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>
                <a:solidFill>
                  <a:srgbClr val="F2F2F2">
                    <a:lumMod val="25000"/>
                  </a:srgbClr>
                </a:solidFill>
              </a:rPr>
              <a:t>2</a:t>
            </a:r>
            <a:r>
              <a:rPr lang="hu-HU" sz="2800" b="1" dirty="0">
                <a:solidFill>
                  <a:srgbClr val="F2F2F2">
                    <a:lumMod val="25000"/>
                  </a:srgbClr>
                </a:solidFill>
              </a:rPr>
              <a:t>024. október 18.</a:t>
            </a:r>
            <a:endParaRPr lang="en-US" sz="2800" b="1" dirty="0">
              <a:solidFill>
                <a:srgbClr val="F2F2F2">
                  <a:lumMod val="25000"/>
                </a:srgbClr>
              </a:solidFill>
            </a:endParaRP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 rot="5400000" flipH="1">
            <a:off x="19960302" y="3015247"/>
            <a:ext cx="1798843" cy="1796257"/>
          </a:xfrm>
          <a:prstGeom prst="ellipse">
            <a:avLst/>
          </a:prstGeom>
          <a:solidFill>
            <a:srgbClr val="C8AA78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>
              <a:solidFill>
                <a:srgbClr val="F2F2F2">
                  <a:lumMod val="25000"/>
                </a:srgbClr>
              </a:solidFill>
            </a:endParaRPr>
          </a:p>
        </p:txBody>
      </p:sp>
      <p:grpSp>
        <p:nvGrpSpPr>
          <p:cNvPr id="39" name="Group 39"/>
          <p:cNvGrpSpPr/>
          <p:nvPr/>
        </p:nvGrpSpPr>
        <p:grpSpPr>
          <a:xfrm flipH="1">
            <a:off x="20061099" y="4812797"/>
            <a:ext cx="1597248" cy="750684"/>
            <a:chOff x="800522" y="3511138"/>
            <a:chExt cx="818296" cy="384588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800522" y="3511138"/>
              <a:ext cx="818296" cy="165512"/>
            </a:xfrm>
            <a:custGeom>
              <a:avLst/>
              <a:gdLst>
                <a:gd name="T0" fmla="*/ 496 w 496"/>
                <a:gd name="T1" fmla="*/ 0 h 100"/>
                <a:gd name="T2" fmla="*/ 248 w 496"/>
                <a:gd name="T3" fmla="*/ 100 h 100"/>
                <a:gd name="T4" fmla="*/ 0 w 49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" h="100">
                  <a:moveTo>
                    <a:pt x="496" y="0"/>
                  </a:moveTo>
                  <a:cubicBezTo>
                    <a:pt x="431" y="62"/>
                    <a:pt x="344" y="100"/>
                    <a:pt x="248" y="100"/>
                  </a:cubicBezTo>
                  <a:cubicBezTo>
                    <a:pt x="152" y="100"/>
                    <a:pt x="64" y="62"/>
                    <a:pt x="0" y="0"/>
                  </a:cubicBezTo>
                </a:path>
              </a:pathLst>
            </a:cu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>
                <a:solidFill>
                  <a:srgbClr val="000000"/>
                </a:solidFill>
              </a:endParaRPr>
            </a:p>
          </p:txBody>
        </p:sp>
        <p:cxnSp>
          <p:nvCxnSpPr>
            <p:cNvPr id="41" name="Straight Connector 44"/>
            <p:cNvCxnSpPr/>
            <p:nvPr/>
          </p:nvCxnSpPr>
          <p:spPr>
            <a:xfrm flipV="1">
              <a:off x="1209670" y="3676650"/>
              <a:ext cx="0" cy="219076"/>
            </a:xfrm>
            <a:prstGeom prst="line">
              <a:avLst/>
            </a:pr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flipH="1">
            <a:off x="19165733" y="2440952"/>
            <a:ext cx="3306996" cy="430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>
                <a:solidFill>
                  <a:srgbClr val="F2F2F2">
                    <a:lumMod val="25000"/>
                  </a:srgbClr>
                </a:solidFill>
              </a:rPr>
              <a:t>2</a:t>
            </a:r>
            <a:r>
              <a:rPr lang="hu-HU" sz="2800" b="1" dirty="0">
                <a:solidFill>
                  <a:srgbClr val="F2F2F2">
                    <a:lumMod val="25000"/>
                  </a:srgbClr>
                </a:solidFill>
              </a:rPr>
              <a:t>025. december 31.</a:t>
            </a:r>
            <a:endParaRPr lang="en-US" sz="2800" b="1" dirty="0">
              <a:solidFill>
                <a:srgbClr val="F2F2F2">
                  <a:lumMod val="25000"/>
                </a:srgbClr>
              </a:solidFill>
            </a:endParaRPr>
          </a:p>
        </p:txBody>
      </p:sp>
      <p:sp>
        <p:nvSpPr>
          <p:cNvPr id="45" name="Rectangle 5"/>
          <p:cNvSpPr/>
          <p:nvPr/>
        </p:nvSpPr>
        <p:spPr>
          <a:xfrm>
            <a:off x="761967" y="6049558"/>
            <a:ext cx="2527333" cy="163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FFFFFF"/>
                </a:solidFill>
              </a:rPr>
              <a:t>SZTFH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6" name="Rectangle 5"/>
          <p:cNvSpPr/>
          <p:nvPr/>
        </p:nvSpPr>
        <p:spPr>
          <a:xfrm>
            <a:off x="761966" y="7890969"/>
            <a:ext cx="2527333" cy="4149346"/>
          </a:xfrm>
          <a:prstGeom prst="rect">
            <a:avLst/>
          </a:prstGeom>
          <a:solidFill>
            <a:srgbClr val="8F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FFFFFF"/>
                </a:solidFill>
              </a:rPr>
              <a:t>Érintett szervezet</a:t>
            </a:r>
            <a:endParaRPr lang="en-US" sz="2800" b="1" dirty="0">
              <a:solidFill>
                <a:srgbClr val="FFFFFF"/>
              </a:solidFill>
            </a:endParaRPr>
          </a:p>
        </p:txBody>
      </p:sp>
      <p:grpSp>
        <p:nvGrpSpPr>
          <p:cNvPr id="47" name="Csoportba foglalás 46"/>
          <p:cNvGrpSpPr/>
          <p:nvPr/>
        </p:nvGrpSpPr>
        <p:grpSpPr>
          <a:xfrm>
            <a:off x="3434503" y="5990229"/>
            <a:ext cx="6271127" cy="1698052"/>
            <a:chOff x="1433151" y="7658791"/>
            <a:chExt cx="8389682" cy="795679"/>
          </a:xfrm>
        </p:grpSpPr>
        <p:sp>
          <p:nvSpPr>
            <p:cNvPr id="76" name="Rectangle 4"/>
            <p:cNvSpPr/>
            <p:nvPr/>
          </p:nvSpPr>
          <p:spPr>
            <a:xfrm>
              <a:off x="1433151" y="7680851"/>
              <a:ext cx="8389682" cy="773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77" name="Rectangle 6"/>
            <p:cNvSpPr/>
            <p:nvPr/>
          </p:nvSpPr>
          <p:spPr>
            <a:xfrm>
              <a:off x="1748806" y="7658791"/>
              <a:ext cx="8074027" cy="77878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002060"/>
                  </a:solidFill>
                </a:rPr>
                <a:t>Érintett szervezetek nyilvántartásba vétele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002060"/>
                  </a:solidFill>
                </a:rPr>
                <a:t>Auditorok nyilvántartásba vétele</a:t>
              </a:r>
            </a:p>
          </p:txBody>
        </p:sp>
      </p:grpSp>
      <p:grpSp>
        <p:nvGrpSpPr>
          <p:cNvPr id="78" name="Csoportba foglalás 77"/>
          <p:cNvGrpSpPr/>
          <p:nvPr/>
        </p:nvGrpSpPr>
        <p:grpSpPr>
          <a:xfrm>
            <a:off x="3434505" y="7890969"/>
            <a:ext cx="6376038" cy="4149348"/>
            <a:chOff x="1433152" y="7387110"/>
            <a:chExt cx="9091705" cy="1944315"/>
          </a:xfrm>
        </p:grpSpPr>
        <p:sp>
          <p:nvSpPr>
            <p:cNvPr id="79" name="Rectangle 4"/>
            <p:cNvSpPr/>
            <p:nvPr/>
          </p:nvSpPr>
          <p:spPr>
            <a:xfrm>
              <a:off x="1433152" y="7387110"/>
              <a:ext cx="8942107" cy="1944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81" name="Rectangle 6"/>
            <p:cNvSpPr/>
            <p:nvPr/>
          </p:nvSpPr>
          <p:spPr>
            <a:xfrm>
              <a:off x="1769589" y="7590604"/>
              <a:ext cx="8755268" cy="129797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Önazonosítás, nyilvántartásba vételre bejelentkezés 2024. június 30-ig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Elektronikus információs rendszerek biztonságáért felelős személy feladatköre és kijelölése</a:t>
              </a:r>
            </a:p>
          </p:txBody>
        </p:sp>
      </p:grpSp>
      <p:grpSp>
        <p:nvGrpSpPr>
          <p:cNvPr id="83" name="Csoportba foglalás 82"/>
          <p:cNvGrpSpPr/>
          <p:nvPr/>
        </p:nvGrpSpPr>
        <p:grpSpPr>
          <a:xfrm>
            <a:off x="9865985" y="6007480"/>
            <a:ext cx="12801509" cy="1650974"/>
            <a:chOff x="2993508" y="7680851"/>
            <a:chExt cx="6532822" cy="773619"/>
          </a:xfrm>
        </p:grpSpPr>
        <p:sp>
          <p:nvSpPr>
            <p:cNvPr id="84" name="Rectangle 4"/>
            <p:cNvSpPr/>
            <p:nvPr/>
          </p:nvSpPr>
          <p:spPr>
            <a:xfrm>
              <a:off x="2993508" y="7680851"/>
              <a:ext cx="6532822" cy="773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85" name="Rectangle 6"/>
            <p:cNvSpPr/>
            <p:nvPr/>
          </p:nvSpPr>
          <p:spPr>
            <a:xfrm>
              <a:off x="5159462" y="7808066"/>
              <a:ext cx="2198779" cy="51918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002060"/>
                  </a:solidFill>
                </a:rPr>
                <a:t>Felügyeleti tevékenység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002060"/>
                  </a:solidFill>
                </a:rPr>
                <a:t>Ellenőrzési tevékenység</a:t>
              </a:r>
            </a:p>
          </p:txBody>
        </p:sp>
      </p:grpSp>
      <p:grpSp>
        <p:nvGrpSpPr>
          <p:cNvPr id="86" name="Csoportba foglalás 85"/>
          <p:cNvGrpSpPr/>
          <p:nvPr/>
        </p:nvGrpSpPr>
        <p:grpSpPr>
          <a:xfrm>
            <a:off x="9865985" y="7890968"/>
            <a:ext cx="4378060" cy="4149348"/>
            <a:chOff x="2993506" y="7401091"/>
            <a:chExt cx="5857087" cy="1944316"/>
          </a:xfrm>
        </p:grpSpPr>
        <p:sp>
          <p:nvSpPr>
            <p:cNvPr id="87" name="Rectangle 4"/>
            <p:cNvSpPr/>
            <p:nvPr/>
          </p:nvSpPr>
          <p:spPr>
            <a:xfrm>
              <a:off x="2993506" y="7401091"/>
              <a:ext cx="5857087" cy="1944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88" name="Rectangle 6"/>
            <p:cNvSpPr/>
            <p:nvPr/>
          </p:nvSpPr>
          <p:spPr>
            <a:xfrm>
              <a:off x="3320107" y="7488462"/>
              <a:ext cx="5530485" cy="1297971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Biztonsági osztályba sorolás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Védelmi intézkedések alkalmazása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Felügyeleti díj</a:t>
              </a:r>
            </a:p>
          </p:txBody>
        </p:sp>
      </p:grpSp>
      <p:grpSp>
        <p:nvGrpSpPr>
          <p:cNvPr id="89" name="Csoportba foglalás 88"/>
          <p:cNvGrpSpPr/>
          <p:nvPr/>
        </p:nvGrpSpPr>
        <p:grpSpPr>
          <a:xfrm>
            <a:off x="18619634" y="7876838"/>
            <a:ext cx="4047859" cy="4149348"/>
            <a:chOff x="2993507" y="7401091"/>
            <a:chExt cx="4035422" cy="1944316"/>
          </a:xfrm>
        </p:grpSpPr>
        <p:sp>
          <p:nvSpPr>
            <p:cNvPr id="90" name="Rectangle 4"/>
            <p:cNvSpPr/>
            <p:nvPr/>
          </p:nvSpPr>
          <p:spPr>
            <a:xfrm>
              <a:off x="2993507" y="7401091"/>
              <a:ext cx="4035422" cy="1944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91" name="Rectangle 6"/>
            <p:cNvSpPr/>
            <p:nvPr/>
          </p:nvSpPr>
          <p:spPr>
            <a:xfrm>
              <a:off x="3106616" y="7496999"/>
              <a:ext cx="3455323" cy="77878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Első kiberbiztonsági audit lefolytatásának határideje</a:t>
              </a:r>
            </a:p>
          </p:txBody>
        </p:sp>
      </p:grpSp>
      <p:grpSp>
        <p:nvGrpSpPr>
          <p:cNvPr id="50" name="Csoportba foglalás 49"/>
          <p:cNvGrpSpPr/>
          <p:nvPr/>
        </p:nvGrpSpPr>
        <p:grpSpPr>
          <a:xfrm>
            <a:off x="14404400" y="7890968"/>
            <a:ext cx="4047859" cy="4149348"/>
            <a:chOff x="2993507" y="7401091"/>
            <a:chExt cx="4035422" cy="1944316"/>
          </a:xfrm>
        </p:grpSpPr>
        <p:sp>
          <p:nvSpPr>
            <p:cNvPr id="51" name="Rectangle 4"/>
            <p:cNvSpPr/>
            <p:nvPr/>
          </p:nvSpPr>
          <p:spPr>
            <a:xfrm>
              <a:off x="2993507" y="7401091"/>
              <a:ext cx="4035422" cy="1944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55" name="Rectangle 6"/>
            <p:cNvSpPr/>
            <p:nvPr/>
          </p:nvSpPr>
          <p:spPr>
            <a:xfrm>
              <a:off x="3137992" y="7583086"/>
              <a:ext cx="3455323" cy="48695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kiberbiztonsági audit szerződéskötés</a:t>
              </a:r>
            </a:p>
          </p:txBody>
        </p:sp>
      </p:grpSp>
      <p:sp>
        <p:nvSpPr>
          <p:cNvPr id="62" name="Oval 7"/>
          <p:cNvSpPr>
            <a:spLocks noChangeArrowheads="1"/>
          </p:cNvSpPr>
          <p:nvPr/>
        </p:nvSpPr>
        <p:spPr bwMode="auto">
          <a:xfrm rot="5400000" flipH="1">
            <a:off x="15355289" y="3065672"/>
            <a:ext cx="1798843" cy="1796257"/>
          </a:xfrm>
          <a:prstGeom prst="ellipse">
            <a:avLst/>
          </a:prstGeom>
          <a:solidFill>
            <a:srgbClr val="C8AA78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>
              <a:solidFill>
                <a:srgbClr val="F2F2F2">
                  <a:lumMod val="25000"/>
                </a:srgbClr>
              </a:solidFill>
            </a:endParaRPr>
          </a:p>
        </p:txBody>
      </p:sp>
      <p:grpSp>
        <p:nvGrpSpPr>
          <p:cNvPr id="63" name="Group 39"/>
          <p:cNvGrpSpPr/>
          <p:nvPr/>
        </p:nvGrpSpPr>
        <p:grpSpPr>
          <a:xfrm flipH="1">
            <a:off x="15456086" y="4863222"/>
            <a:ext cx="1597248" cy="750684"/>
            <a:chOff x="800522" y="3511138"/>
            <a:chExt cx="818296" cy="384588"/>
          </a:xfrm>
        </p:grpSpPr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800522" y="3511138"/>
              <a:ext cx="818296" cy="165512"/>
            </a:xfrm>
            <a:custGeom>
              <a:avLst/>
              <a:gdLst>
                <a:gd name="T0" fmla="*/ 496 w 496"/>
                <a:gd name="T1" fmla="*/ 0 h 100"/>
                <a:gd name="T2" fmla="*/ 248 w 496"/>
                <a:gd name="T3" fmla="*/ 100 h 100"/>
                <a:gd name="T4" fmla="*/ 0 w 49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" h="100">
                  <a:moveTo>
                    <a:pt x="496" y="0"/>
                  </a:moveTo>
                  <a:cubicBezTo>
                    <a:pt x="431" y="62"/>
                    <a:pt x="344" y="100"/>
                    <a:pt x="248" y="100"/>
                  </a:cubicBezTo>
                  <a:cubicBezTo>
                    <a:pt x="152" y="100"/>
                    <a:pt x="64" y="62"/>
                    <a:pt x="0" y="0"/>
                  </a:cubicBezTo>
                </a:path>
              </a:pathLst>
            </a:cu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>
                <a:solidFill>
                  <a:srgbClr val="000000"/>
                </a:solidFill>
              </a:endParaRPr>
            </a:p>
          </p:txBody>
        </p:sp>
        <p:cxnSp>
          <p:nvCxnSpPr>
            <p:cNvPr id="67" name="Straight Connector 44"/>
            <p:cNvCxnSpPr/>
            <p:nvPr/>
          </p:nvCxnSpPr>
          <p:spPr>
            <a:xfrm flipV="1">
              <a:off x="1209670" y="3676650"/>
              <a:ext cx="0" cy="219076"/>
            </a:xfrm>
            <a:prstGeom prst="line">
              <a:avLst/>
            </a:pr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41"/>
          <p:cNvSpPr/>
          <p:nvPr/>
        </p:nvSpPr>
        <p:spPr>
          <a:xfrm flipH="1">
            <a:off x="14560720" y="2491377"/>
            <a:ext cx="3306996" cy="430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>
                <a:solidFill>
                  <a:srgbClr val="F2F2F2">
                    <a:lumMod val="25000"/>
                  </a:srgbClr>
                </a:solidFill>
              </a:rPr>
              <a:t>2</a:t>
            </a:r>
            <a:r>
              <a:rPr lang="hu-HU" sz="2800" b="1" dirty="0">
                <a:solidFill>
                  <a:srgbClr val="F2F2F2">
                    <a:lumMod val="25000"/>
                  </a:srgbClr>
                </a:solidFill>
              </a:rPr>
              <a:t>024. december 31.</a:t>
            </a:r>
            <a:endParaRPr lang="en-US" sz="2800" b="1" dirty="0">
              <a:solidFill>
                <a:srgbClr val="F2F2F2">
                  <a:lumMod val="25000"/>
                </a:srgbClr>
              </a:solidFill>
            </a:endParaRPr>
          </a:p>
        </p:txBody>
      </p:sp>
      <p:sp>
        <p:nvSpPr>
          <p:cNvPr id="70" name="Shape 2531"/>
          <p:cNvSpPr/>
          <p:nvPr/>
        </p:nvSpPr>
        <p:spPr>
          <a:xfrm>
            <a:off x="6545659" y="3575439"/>
            <a:ext cx="668655" cy="834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1" name="Kép 70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157" y="3511864"/>
            <a:ext cx="745907" cy="932384"/>
          </a:xfrm>
          <a:prstGeom prst="rect">
            <a:avLst/>
          </a:prstGeom>
        </p:spPr>
      </p:pic>
      <p:sp>
        <p:nvSpPr>
          <p:cNvPr id="72" name="Shape 2532"/>
          <p:cNvSpPr/>
          <p:nvPr/>
        </p:nvSpPr>
        <p:spPr>
          <a:xfrm>
            <a:off x="15961811" y="3536044"/>
            <a:ext cx="605674" cy="775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Freeform 20"/>
          <p:cNvSpPr>
            <a:spLocks noChangeArrowheads="1"/>
          </p:cNvSpPr>
          <p:nvPr/>
        </p:nvSpPr>
        <p:spPr bwMode="auto">
          <a:xfrm>
            <a:off x="20610094" y="3516472"/>
            <a:ext cx="709185" cy="794644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" name="Rectangle 6"/>
          <p:cNvSpPr/>
          <p:nvPr/>
        </p:nvSpPr>
        <p:spPr>
          <a:xfrm>
            <a:off x="14685233" y="9625739"/>
            <a:ext cx="3465972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8F2842"/>
                </a:solidFill>
              </a:rPr>
              <a:t>Hatósági ellenőrzés és szankcionálás</a:t>
            </a:r>
          </a:p>
        </p:txBody>
      </p:sp>
      <p:sp>
        <p:nvSpPr>
          <p:cNvPr id="73" name="Rectangle 6"/>
          <p:cNvSpPr/>
          <p:nvPr/>
        </p:nvSpPr>
        <p:spPr>
          <a:xfrm>
            <a:off x="18672093" y="10225178"/>
            <a:ext cx="3718798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Kivéve: DÁP audit határideje: 2025. 05.30</a:t>
            </a:r>
            <a:r>
              <a:rPr lang="hu-HU" sz="2400" b="1" dirty="0">
                <a:solidFill>
                  <a:srgbClr val="8F284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32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erader Verbinder 25"/>
          <p:cNvCxnSpPr/>
          <p:nvPr/>
        </p:nvCxnSpPr>
        <p:spPr>
          <a:xfrm>
            <a:off x="23961266" y="6232266"/>
            <a:ext cx="0" cy="1251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flipH="1">
            <a:off x="263769" y="2657608"/>
            <a:ext cx="3874" cy="279362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6"/>
          <p:cNvSpPr/>
          <p:nvPr/>
        </p:nvSpPr>
        <p:spPr>
          <a:xfrm>
            <a:off x="11221236" y="-108284"/>
            <a:ext cx="13197016" cy="13824285"/>
          </a:xfrm>
          <a:prstGeom prst="rect">
            <a:avLst/>
          </a:prstGeom>
          <a:blipFill dpi="0" rotWithShape="1">
            <a:blip r:embed="rId3">
              <a:alphaModFix amt="75000"/>
            </a:blip>
            <a:srcRect/>
            <a:stretch>
              <a:fillRect l="-43765" t="290" r="-41003" b="-290"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24"/>
          <p:cNvSpPr/>
          <p:nvPr/>
        </p:nvSpPr>
        <p:spPr>
          <a:xfrm>
            <a:off x="13291988" y="1724052"/>
            <a:ext cx="9055512" cy="1023538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0000"/>
                  <a:lumMod val="0"/>
                  <a:lumOff val="100000"/>
                </a:schemeClr>
              </a:gs>
              <a:gs pos="25000">
                <a:schemeClr val="accent1">
                  <a:alpha val="10000"/>
                  <a:lumMod val="0"/>
                  <a:lumOff val="100000"/>
                </a:schemeClr>
              </a:gs>
              <a:gs pos="77000">
                <a:schemeClr val="accent1"/>
              </a:gs>
            </a:gsLst>
            <a:lin ang="5400000" scaled="0"/>
            <a:tileRect/>
          </a:gradFill>
          <a:ln>
            <a:noFill/>
          </a:ln>
          <a:effectLst>
            <a:outerShdw blurRad="762000" dist="508000" dir="81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744" y="6232266"/>
            <a:ext cx="7200000" cy="6674040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1328497" y="2508504"/>
            <a:ext cx="84019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hu-HU" sz="6600" i="1" dirty="0">
                <a:solidFill>
                  <a:srgbClr val="7979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„A kiberbiztonság közös érdek és közös felelősség”</a:t>
            </a:r>
            <a:endParaRPr lang="de-DE" sz="6600" dirty="0">
              <a:solidFill>
                <a:srgbClr val="79797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Textfeld 32"/>
          <p:cNvSpPr txBox="1"/>
          <p:nvPr/>
        </p:nvSpPr>
        <p:spPr>
          <a:xfrm>
            <a:off x="524527" y="8704475"/>
            <a:ext cx="7706185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b="1" dirty="0">
                <a:solidFill>
                  <a:srgbClr val="002060"/>
                </a:solidFill>
                <a:latin typeface="Segoe UI" panose="020B0502040204020203" pitchFamily="34" charset="0"/>
              </a:rPr>
              <a:t>dr. Bencsik Balázs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20" y="11249071"/>
            <a:ext cx="5253760" cy="198919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30620" r="9366" b="31395"/>
          <a:stretch/>
        </p:blipFill>
        <p:spPr>
          <a:xfrm>
            <a:off x="524527" y="12155308"/>
            <a:ext cx="3514073" cy="10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8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eck 79"/>
          <p:cNvSpPr/>
          <p:nvPr/>
        </p:nvSpPr>
        <p:spPr>
          <a:xfrm>
            <a:off x="0" y="12510409"/>
            <a:ext cx="24377650" cy="120559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 l="-314" t="-247929" r="-12" b="-7894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340707" y="12713094"/>
            <a:ext cx="7696231" cy="825772"/>
            <a:chOff x="8340707" y="12713094"/>
            <a:chExt cx="7696231" cy="825772"/>
          </a:xfrm>
        </p:grpSpPr>
        <p:sp>
          <p:nvSpPr>
            <p:cNvPr id="20" name="Textfeld 19"/>
            <p:cNvSpPr txBox="1"/>
            <p:nvPr/>
          </p:nvSpPr>
          <p:spPr>
            <a:xfrm>
              <a:off x="8340707" y="12713094"/>
              <a:ext cx="7696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3"/>
                  </a:solidFill>
                </a:rPr>
                <a:t>www.sztfh.hu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1207248" y="13138756"/>
              <a:ext cx="1963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260E2A6B-A809-4840-BF14-8648BC0BDF87}" type="slidenum">
                <a:rPr lang="id-ID" sz="2000" smtClean="0">
                  <a:solidFill>
                    <a:schemeClr val="bg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pPr algn="ctr"/>
                <a:t>2</a:t>
              </a:fld>
              <a:endParaRPr lang="de-DE" sz="2000" b="1" dirty="0">
                <a:solidFill>
                  <a:schemeClr val="bg2"/>
                </a:solidFill>
                <a:latin typeface="Segoe UI" panose="020B0502040204020203" pitchFamily="34" charset="0"/>
              </a:endParaRPr>
            </a:p>
          </p:txBody>
        </p:sp>
        <p:cxnSp>
          <p:nvCxnSpPr>
            <p:cNvPr id="23" name="Gerader Verbinder 22"/>
            <p:cNvCxnSpPr/>
            <p:nvPr/>
          </p:nvCxnSpPr>
          <p:spPr>
            <a:xfrm rot="5400000">
              <a:off x="12231239" y="12513021"/>
              <a:ext cx="0" cy="12514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hteck 32"/>
          <p:cNvSpPr/>
          <p:nvPr/>
        </p:nvSpPr>
        <p:spPr>
          <a:xfrm>
            <a:off x="0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feld 26"/>
          <p:cNvSpPr txBox="1"/>
          <p:nvPr/>
        </p:nvSpPr>
        <p:spPr>
          <a:xfrm>
            <a:off x="493358" y="312755"/>
            <a:ext cx="18077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chemeClr val="bg1"/>
                </a:solidFill>
                <a:latin typeface="Segoe UI" panose="020B0502040204020203" pitchFamily="34" charset="0"/>
              </a:rPr>
              <a:t>Kiberbiztonsági felügyelet - ütemezés</a:t>
            </a:r>
            <a:endParaRPr lang="de-DE" sz="70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52" name="Pentagon 9"/>
          <p:cNvSpPr/>
          <p:nvPr/>
        </p:nvSpPr>
        <p:spPr>
          <a:xfrm>
            <a:off x="1118924" y="3793566"/>
            <a:ext cx="22071275" cy="39364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/>
          </a:p>
        </p:txBody>
      </p:sp>
      <p:sp>
        <p:nvSpPr>
          <p:cNvPr id="53" name="Oval 7"/>
          <p:cNvSpPr>
            <a:spLocks noChangeArrowheads="1"/>
          </p:cNvSpPr>
          <p:nvPr/>
        </p:nvSpPr>
        <p:spPr bwMode="auto">
          <a:xfrm rot="16200000">
            <a:off x="5991677" y="3090562"/>
            <a:ext cx="1798843" cy="1796257"/>
          </a:xfrm>
          <a:prstGeom prst="ellipse">
            <a:avLst/>
          </a:prstGeom>
          <a:solidFill>
            <a:srgbClr val="C8AA78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/>
          </a:p>
        </p:txBody>
      </p:sp>
      <p:sp>
        <p:nvSpPr>
          <p:cNvPr id="54" name="Oval 7"/>
          <p:cNvSpPr>
            <a:spLocks noChangeArrowheads="1"/>
          </p:cNvSpPr>
          <p:nvPr/>
        </p:nvSpPr>
        <p:spPr bwMode="auto">
          <a:xfrm rot="5400000" flipH="1">
            <a:off x="10957690" y="3065672"/>
            <a:ext cx="1798843" cy="1796257"/>
          </a:xfrm>
          <a:prstGeom prst="ellipse">
            <a:avLst/>
          </a:prstGeom>
          <a:solidFill>
            <a:srgbClr val="C8AA78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/>
          </a:p>
        </p:txBody>
      </p:sp>
      <p:grpSp>
        <p:nvGrpSpPr>
          <p:cNvPr id="56" name="Group 17"/>
          <p:cNvGrpSpPr/>
          <p:nvPr/>
        </p:nvGrpSpPr>
        <p:grpSpPr>
          <a:xfrm>
            <a:off x="6081363" y="4863222"/>
            <a:ext cx="1597248" cy="750684"/>
            <a:chOff x="800522" y="3511138"/>
            <a:chExt cx="818296" cy="384588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800522" y="3511138"/>
              <a:ext cx="818296" cy="165512"/>
            </a:xfrm>
            <a:custGeom>
              <a:avLst/>
              <a:gdLst>
                <a:gd name="T0" fmla="*/ 496 w 496"/>
                <a:gd name="T1" fmla="*/ 0 h 100"/>
                <a:gd name="T2" fmla="*/ 248 w 496"/>
                <a:gd name="T3" fmla="*/ 100 h 100"/>
                <a:gd name="T4" fmla="*/ 0 w 49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" h="100">
                  <a:moveTo>
                    <a:pt x="496" y="0"/>
                  </a:moveTo>
                  <a:cubicBezTo>
                    <a:pt x="431" y="62"/>
                    <a:pt x="344" y="100"/>
                    <a:pt x="248" y="100"/>
                  </a:cubicBezTo>
                  <a:cubicBezTo>
                    <a:pt x="152" y="100"/>
                    <a:pt x="64" y="62"/>
                    <a:pt x="0" y="0"/>
                  </a:cubicBezTo>
                </a:path>
              </a:pathLst>
            </a:cu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cxnSp>
          <p:nvCxnSpPr>
            <p:cNvPr id="58" name="Straight Connector 19"/>
            <p:cNvCxnSpPr/>
            <p:nvPr/>
          </p:nvCxnSpPr>
          <p:spPr>
            <a:xfrm flipV="1">
              <a:off x="1209670" y="3676650"/>
              <a:ext cx="0" cy="219076"/>
            </a:xfrm>
            <a:prstGeom prst="line">
              <a:avLst/>
            </a:pr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39"/>
          <p:cNvGrpSpPr/>
          <p:nvPr/>
        </p:nvGrpSpPr>
        <p:grpSpPr>
          <a:xfrm flipH="1">
            <a:off x="11058487" y="4863222"/>
            <a:ext cx="1597248" cy="750684"/>
            <a:chOff x="800522" y="3511138"/>
            <a:chExt cx="818296" cy="384588"/>
          </a:xfrm>
        </p:grpSpPr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800522" y="3511138"/>
              <a:ext cx="818296" cy="165512"/>
            </a:xfrm>
            <a:custGeom>
              <a:avLst/>
              <a:gdLst>
                <a:gd name="T0" fmla="*/ 496 w 496"/>
                <a:gd name="T1" fmla="*/ 0 h 100"/>
                <a:gd name="T2" fmla="*/ 248 w 496"/>
                <a:gd name="T3" fmla="*/ 100 h 100"/>
                <a:gd name="T4" fmla="*/ 0 w 49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" h="100">
                  <a:moveTo>
                    <a:pt x="496" y="0"/>
                  </a:moveTo>
                  <a:cubicBezTo>
                    <a:pt x="431" y="62"/>
                    <a:pt x="344" y="100"/>
                    <a:pt x="248" y="100"/>
                  </a:cubicBezTo>
                  <a:cubicBezTo>
                    <a:pt x="152" y="100"/>
                    <a:pt x="64" y="62"/>
                    <a:pt x="0" y="0"/>
                  </a:cubicBezTo>
                </a:path>
              </a:pathLst>
            </a:cu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cxnSp>
          <p:nvCxnSpPr>
            <p:cNvPr id="61" name="Straight Connector 44"/>
            <p:cNvCxnSpPr/>
            <p:nvPr/>
          </p:nvCxnSpPr>
          <p:spPr>
            <a:xfrm flipV="1">
              <a:off x="1209670" y="3676650"/>
              <a:ext cx="0" cy="219076"/>
            </a:xfrm>
            <a:prstGeom prst="line">
              <a:avLst/>
            </a:pr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22"/>
          <p:cNvSpPr/>
          <p:nvPr/>
        </p:nvSpPr>
        <p:spPr>
          <a:xfrm>
            <a:off x="5817087" y="2437828"/>
            <a:ext cx="2497479" cy="430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hu-HU" sz="2800" b="1" dirty="0">
                <a:solidFill>
                  <a:schemeClr val="bg2">
                    <a:lumMod val="25000"/>
                  </a:schemeClr>
                </a:solidFill>
              </a:rPr>
              <a:t>2024. január 1.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6" name="Rectangle 41"/>
          <p:cNvSpPr/>
          <p:nvPr/>
        </p:nvSpPr>
        <p:spPr>
          <a:xfrm flipH="1">
            <a:off x="10163121" y="2491377"/>
            <a:ext cx="2970044" cy="430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hu-HU" sz="2800" b="1" dirty="0">
                <a:solidFill>
                  <a:schemeClr val="bg2">
                    <a:lumMod val="25000"/>
                  </a:schemeClr>
                </a:solidFill>
              </a:rPr>
              <a:t>024. október 18.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 rot="5400000" flipH="1">
            <a:off x="19960302" y="3015247"/>
            <a:ext cx="1798843" cy="1796257"/>
          </a:xfrm>
          <a:prstGeom prst="ellipse">
            <a:avLst/>
          </a:prstGeom>
          <a:solidFill>
            <a:srgbClr val="C8AA78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9" name="Group 39"/>
          <p:cNvGrpSpPr/>
          <p:nvPr/>
        </p:nvGrpSpPr>
        <p:grpSpPr>
          <a:xfrm flipH="1">
            <a:off x="20061099" y="4812797"/>
            <a:ext cx="1597248" cy="750684"/>
            <a:chOff x="800522" y="3511138"/>
            <a:chExt cx="818296" cy="384588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800522" y="3511138"/>
              <a:ext cx="818296" cy="165512"/>
            </a:xfrm>
            <a:custGeom>
              <a:avLst/>
              <a:gdLst>
                <a:gd name="T0" fmla="*/ 496 w 496"/>
                <a:gd name="T1" fmla="*/ 0 h 100"/>
                <a:gd name="T2" fmla="*/ 248 w 496"/>
                <a:gd name="T3" fmla="*/ 100 h 100"/>
                <a:gd name="T4" fmla="*/ 0 w 49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" h="100">
                  <a:moveTo>
                    <a:pt x="496" y="0"/>
                  </a:moveTo>
                  <a:cubicBezTo>
                    <a:pt x="431" y="62"/>
                    <a:pt x="344" y="100"/>
                    <a:pt x="248" y="100"/>
                  </a:cubicBezTo>
                  <a:cubicBezTo>
                    <a:pt x="152" y="100"/>
                    <a:pt x="64" y="62"/>
                    <a:pt x="0" y="0"/>
                  </a:cubicBezTo>
                </a:path>
              </a:pathLst>
            </a:cu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cxnSp>
          <p:nvCxnSpPr>
            <p:cNvPr id="41" name="Straight Connector 44"/>
            <p:cNvCxnSpPr/>
            <p:nvPr/>
          </p:nvCxnSpPr>
          <p:spPr>
            <a:xfrm flipV="1">
              <a:off x="1209670" y="3676650"/>
              <a:ext cx="0" cy="219076"/>
            </a:xfrm>
            <a:prstGeom prst="line">
              <a:avLst/>
            </a:pr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 flipH="1">
            <a:off x="19165733" y="2440952"/>
            <a:ext cx="3306996" cy="430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hu-HU" sz="2800" b="1" dirty="0">
                <a:solidFill>
                  <a:schemeClr val="bg2">
                    <a:lumMod val="25000"/>
                  </a:schemeClr>
                </a:solidFill>
              </a:rPr>
              <a:t>025. december 31.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Rectangle 5"/>
          <p:cNvSpPr/>
          <p:nvPr/>
        </p:nvSpPr>
        <p:spPr>
          <a:xfrm>
            <a:off x="761967" y="6049558"/>
            <a:ext cx="2527333" cy="163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SZTFH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/>
          <p:nvPr/>
        </p:nvSpPr>
        <p:spPr>
          <a:xfrm>
            <a:off x="761966" y="7890969"/>
            <a:ext cx="2527333" cy="4149346"/>
          </a:xfrm>
          <a:prstGeom prst="rect">
            <a:avLst/>
          </a:prstGeom>
          <a:solidFill>
            <a:srgbClr val="8F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Érintett szervezet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47" name="Csoportba foglalás 46"/>
          <p:cNvGrpSpPr/>
          <p:nvPr/>
        </p:nvGrpSpPr>
        <p:grpSpPr>
          <a:xfrm>
            <a:off x="3434503" y="5990229"/>
            <a:ext cx="6271127" cy="1698052"/>
            <a:chOff x="1433151" y="7658791"/>
            <a:chExt cx="8389682" cy="795679"/>
          </a:xfrm>
        </p:grpSpPr>
        <p:sp>
          <p:nvSpPr>
            <p:cNvPr id="76" name="Rectangle 4"/>
            <p:cNvSpPr/>
            <p:nvPr/>
          </p:nvSpPr>
          <p:spPr>
            <a:xfrm>
              <a:off x="1433151" y="7680851"/>
              <a:ext cx="8389682" cy="773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7" name="Rectangle 6"/>
            <p:cNvSpPr/>
            <p:nvPr/>
          </p:nvSpPr>
          <p:spPr>
            <a:xfrm>
              <a:off x="1748806" y="7658791"/>
              <a:ext cx="8074027" cy="77878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002060"/>
                  </a:solidFill>
                </a:rPr>
                <a:t>Érintett szervezetek nyilvántartásba vétele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002060"/>
                  </a:solidFill>
                </a:rPr>
                <a:t>Auditorok nyilvántartásba vétele</a:t>
              </a:r>
            </a:p>
          </p:txBody>
        </p:sp>
      </p:grpSp>
      <p:grpSp>
        <p:nvGrpSpPr>
          <p:cNvPr id="78" name="Csoportba foglalás 77"/>
          <p:cNvGrpSpPr/>
          <p:nvPr/>
        </p:nvGrpSpPr>
        <p:grpSpPr>
          <a:xfrm>
            <a:off x="3434505" y="7890969"/>
            <a:ext cx="6376038" cy="4149348"/>
            <a:chOff x="1433152" y="7387110"/>
            <a:chExt cx="9091705" cy="1944315"/>
          </a:xfrm>
        </p:grpSpPr>
        <p:sp>
          <p:nvSpPr>
            <p:cNvPr id="79" name="Rectangle 4"/>
            <p:cNvSpPr/>
            <p:nvPr/>
          </p:nvSpPr>
          <p:spPr>
            <a:xfrm>
              <a:off x="1433152" y="7387110"/>
              <a:ext cx="8942107" cy="19443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1" name="Rectangle 6"/>
            <p:cNvSpPr/>
            <p:nvPr/>
          </p:nvSpPr>
          <p:spPr>
            <a:xfrm>
              <a:off x="1769589" y="7590604"/>
              <a:ext cx="8755268" cy="129797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Önazonosítás, nyilvántartásba vételre bejelentkezés 2024. június 30-ig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Elektronikus információs rendszerek biztonságáért felelős személy feladatköre és kijelölése</a:t>
              </a:r>
            </a:p>
          </p:txBody>
        </p:sp>
      </p:grpSp>
      <p:grpSp>
        <p:nvGrpSpPr>
          <p:cNvPr id="83" name="Csoportba foglalás 82"/>
          <p:cNvGrpSpPr/>
          <p:nvPr/>
        </p:nvGrpSpPr>
        <p:grpSpPr>
          <a:xfrm>
            <a:off x="9865985" y="6007480"/>
            <a:ext cx="12801509" cy="1650974"/>
            <a:chOff x="2993508" y="7680851"/>
            <a:chExt cx="6532822" cy="773619"/>
          </a:xfrm>
        </p:grpSpPr>
        <p:sp>
          <p:nvSpPr>
            <p:cNvPr id="84" name="Rectangle 4"/>
            <p:cNvSpPr/>
            <p:nvPr/>
          </p:nvSpPr>
          <p:spPr>
            <a:xfrm>
              <a:off x="2993508" y="7680851"/>
              <a:ext cx="6532822" cy="773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5" name="Rectangle 6"/>
            <p:cNvSpPr/>
            <p:nvPr/>
          </p:nvSpPr>
          <p:spPr>
            <a:xfrm>
              <a:off x="5159462" y="7808066"/>
              <a:ext cx="2198779" cy="519189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002060"/>
                  </a:solidFill>
                </a:rPr>
                <a:t>Felügyeleti tevékenység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002060"/>
                  </a:solidFill>
                </a:rPr>
                <a:t>Ellenőrzési tevékenység</a:t>
              </a:r>
            </a:p>
          </p:txBody>
        </p:sp>
      </p:grpSp>
      <p:grpSp>
        <p:nvGrpSpPr>
          <p:cNvPr id="86" name="Csoportba foglalás 85"/>
          <p:cNvGrpSpPr/>
          <p:nvPr/>
        </p:nvGrpSpPr>
        <p:grpSpPr>
          <a:xfrm>
            <a:off x="9865985" y="7890968"/>
            <a:ext cx="4378060" cy="4149348"/>
            <a:chOff x="2993506" y="7401091"/>
            <a:chExt cx="5857087" cy="1944316"/>
          </a:xfrm>
        </p:grpSpPr>
        <p:sp>
          <p:nvSpPr>
            <p:cNvPr id="87" name="Rectangle 4"/>
            <p:cNvSpPr/>
            <p:nvPr/>
          </p:nvSpPr>
          <p:spPr>
            <a:xfrm>
              <a:off x="2993506" y="7401091"/>
              <a:ext cx="5857087" cy="1944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8" name="Rectangle 6"/>
            <p:cNvSpPr/>
            <p:nvPr/>
          </p:nvSpPr>
          <p:spPr>
            <a:xfrm>
              <a:off x="3320107" y="7488462"/>
              <a:ext cx="5530485" cy="1297971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Biztonsági osztályba sorolás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Védelmi intézkedések alkalmazása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Felügyeleti díj</a:t>
              </a:r>
            </a:p>
          </p:txBody>
        </p:sp>
      </p:grpSp>
      <p:grpSp>
        <p:nvGrpSpPr>
          <p:cNvPr id="89" name="Csoportba foglalás 88"/>
          <p:cNvGrpSpPr/>
          <p:nvPr/>
        </p:nvGrpSpPr>
        <p:grpSpPr>
          <a:xfrm>
            <a:off x="18619634" y="7876838"/>
            <a:ext cx="4047859" cy="4149348"/>
            <a:chOff x="2993507" y="7401091"/>
            <a:chExt cx="4035422" cy="1944316"/>
          </a:xfrm>
        </p:grpSpPr>
        <p:sp>
          <p:nvSpPr>
            <p:cNvPr id="90" name="Rectangle 4"/>
            <p:cNvSpPr/>
            <p:nvPr/>
          </p:nvSpPr>
          <p:spPr>
            <a:xfrm>
              <a:off x="2993507" y="7401091"/>
              <a:ext cx="4035422" cy="1944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1" name="Rectangle 6"/>
            <p:cNvSpPr/>
            <p:nvPr/>
          </p:nvSpPr>
          <p:spPr>
            <a:xfrm>
              <a:off x="3106616" y="7496999"/>
              <a:ext cx="3455323" cy="77878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Első kiberbiztonsági audit lefolytatásának határideje</a:t>
              </a:r>
            </a:p>
          </p:txBody>
        </p:sp>
      </p:grpSp>
      <p:grpSp>
        <p:nvGrpSpPr>
          <p:cNvPr id="50" name="Csoportba foglalás 49"/>
          <p:cNvGrpSpPr/>
          <p:nvPr/>
        </p:nvGrpSpPr>
        <p:grpSpPr>
          <a:xfrm>
            <a:off x="14404400" y="7890968"/>
            <a:ext cx="4047859" cy="4149348"/>
            <a:chOff x="2993507" y="7401091"/>
            <a:chExt cx="4035422" cy="1944316"/>
          </a:xfrm>
        </p:grpSpPr>
        <p:sp>
          <p:nvSpPr>
            <p:cNvPr id="51" name="Rectangle 4"/>
            <p:cNvSpPr/>
            <p:nvPr/>
          </p:nvSpPr>
          <p:spPr>
            <a:xfrm>
              <a:off x="2993507" y="7401091"/>
              <a:ext cx="4035422" cy="19443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5" name="Rectangle 6"/>
            <p:cNvSpPr/>
            <p:nvPr/>
          </p:nvSpPr>
          <p:spPr>
            <a:xfrm>
              <a:off x="3137992" y="7583086"/>
              <a:ext cx="3455323" cy="48695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kiberbiztonsági audit szerződéskötés</a:t>
              </a:r>
            </a:p>
          </p:txBody>
        </p:sp>
      </p:grpSp>
      <p:sp>
        <p:nvSpPr>
          <p:cNvPr id="62" name="Oval 7"/>
          <p:cNvSpPr>
            <a:spLocks noChangeArrowheads="1"/>
          </p:cNvSpPr>
          <p:nvPr/>
        </p:nvSpPr>
        <p:spPr bwMode="auto">
          <a:xfrm rot="5400000" flipH="1">
            <a:off x="15355289" y="3065672"/>
            <a:ext cx="1798843" cy="1796257"/>
          </a:xfrm>
          <a:prstGeom prst="ellipse">
            <a:avLst/>
          </a:prstGeom>
          <a:solidFill>
            <a:srgbClr val="C8AA78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3" name="Group 39"/>
          <p:cNvGrpSpPr/>
          <p:nvPr/>
        </p:nvGrpSpPr>
        <p:grpSpPr>
          <a:xfrm flipH="1">
            <a:off x="15456086" y="4863222"/>
            <a:ext cx="1597248" cy="750684"/>
            <a:chOff x="800522" y="3511138"/>
            <a:chExt cx="818296" cy="384588"/>
          </a:xfrm>
        </p:grpSpPr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800522" y="3511138"/>
              <a:ext cx="818296" cy="165512"/>
            </a:xfrm>
            <a:custGeom>
              <a:avLst/>
              <a:gdLst>
                <a:gd name="T0" fmla="*/ 496 w 496"/>
                <a:gd name="T1" fmla="*/ 0 h 100"/>
                <a:gd name="T2" fmla="*/ 248 w 496"/>
                <a:gd name="T3" fmla="*/ 100 h 100"/>
                <a:gd name="T4" fmla="*/ 0 w 496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6" h="100">
                  <a:moveTo>
                    <a:pt x="496" y="0"/>
                  </a:moveTo>
                  <a:cubicBezTo>
                    <a:pt x="431" y="62"/>
                    <a:pt x="344" y="100"/>
                    <a:pt x="248" y="100"/>
                  </a:cubicBezTo>
                  <a:cubicBezTo>
                    <a:pt x="152" y="100"/>
                    <a:pt x="64" y="62"/>
                    <a:pt x="0" y="0"/>
                  </a:cubicBezTo>
                </a:path>
              </a:pathLst>
            </a:cu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cxnSp>
          <p:nvCxnSpPr>
            <p:cNvPr id="67" name="Straight Connector 44"/>
            <p:cNvCxnSpPr/>
            <p:nvPr/>
          </p:nvCxnSpPr>
          <p:spPr>
            <a:xfrm flipV="1">
              <a:off x="1209670" y="3676650"/>
              <a:ext cx="0" cy="219076"/>
            </a:xfrm>
            <a:prstGeom prst="line">
              <a:avLst/>
            </a:prstGeom>
            <a:ln w="19050" cap="rnd">
              <a:solidFill>
                <a:schemeClr val="bg2">
                  <a:lumMod val="25000"/>
                </a:schemeClr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41"/>
          <p:cNvSpPr/>
          <p:nvPr/>
        </p:nvSpPr>
        <p:spPr>
          <a:xfrm flipH="1">
            <a:off x="14560720" y="2491377"/>
            <a:ext cx="3306996" cy="430887"/>
          </a:xfrm>
          <a:prstGeom prst="rect">
            <a:avLst/>
          </a:prstGeom>
          <a:ln>
            <a:noFill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hu-HU" sz="2800" b="1" dirty="0">
                <a:solidFill>
                  <a:schemeClr val="bg2">
                    <a:lumMod val="25000"/>
                  </a:schemeClr>
                </a:solidFill>
              </a:rPr>
              <a:t>024. december 31.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Shape 2531"/>
          <p:cNvSpPr/>
          <p:nvPr/>
        </p:nvSpPr>
        <p:spPr>
          <a:xfrm>
            <a:off x="6545659" y="3575439"/>
            <a:ext cx="668655" cy="834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71" name="Kép 70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157" y="3511864"/>
            <a:ext cx="745907" cy="932384"/>
          </a:xfrm>
          <a:prstGeom prst="rect">
            <a:avLst/>
          </a:prstGeom>
        </p:spPr>
      </p:pic>
      <p:sp>
        <p:nvSpPr>
          <p:cNvPr id="72" name="Shape 2532"/>
          <p:cNvSpPr/>
          <p:nvPr/>
        </p:nvSpPr>
        <p:spPr>
          <a:xfrm>
            <a:off x="15961811" y="3536044"/>
            <a:ext cx="605674" cy="775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92" name="Freeform 20"/>
          <p:cNvSpPr>
            <a:spLocks noChangeArrowheads="1"/>
          </p:cNvSpPr>
          <p:nvPr/>
        </p:nvSpPr>
        <p:spPr bwMode="auto">
          <a:xfrm>
            <a:off x="20610094" y="3516472"/>
            <a:ext cx="709185" cy="794644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6"/>
          <p:cNvSpPr/>
          <p:nvPr/>
        </p:nvSpPr>
        <p:spPr>
          <a:xfrm>
            <a:off x="14685233" y="9625739"/>
            <a:ext cx="3465972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8F2842"/>
                </a:solidFill>
              </a:rPr>
              <a:t>Hatósági ellenőrzés és szankcionálás</a:t>
            </a:r>
          </a:p>
        </p:txBody>
      </p:sp>
    </p:spTree>
    <p:extLst>
      <p:ext uri="{BB962C8B-B14F-4D97-AF65-F5344CB8AC3E}">
        <p14:creationId xmlns:p14="http://schemas.microsoft.com/office/powerpoint/2010/main" val="155451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32"/>
          <p:cNvSpPr/>
          <p:nvPr/>
        </p:nvSpPr>
        <p:spPr>
          <a:xfrm>
            <a:off x="0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0" y="12510409"/>
            <a:ext cx="24377650" cy="120559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 l="-314" t="-247929" r="-12" b="-7894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340707" y="12713094"/>
            <a:ext cx="7696231" cy="825772"/>
            <a:chOff x="8340707" y="12713094"/>
            <a:chExt cx="7696231" cy="825772"/>
          </a:xfrm>
        </p:grpSpPr>
        <p:sp>
          <p:nvSpPr>
            <p:cNvPr id="20" name="Textfeld 19"/>
            <p:cNvSpPr txBox="1"/>
            <p:nvPr/>
          </p:nvSpPr>
          <p:spPr>
            <a:xfrm>
              <a:off x="8340707" y="12713094"/>
              <a:ext cx="7696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3"/>
                  </a:solidFill>
                </a:rPr>
                <a:t>www.sztfh.hu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1207248" y="13138756"/>
              <a:ext cx="1963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260E2A6B-A809-4840-BF14-8648BC0BDF87}" type="slidenum">
                <a:rPr lang="id-ID" sz="2000" smtClean="0">
                  <a:solidFill>
                    <a:schemeClr val="bg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pPr algn="ctr"/>
                <a:t>3</a:t>
              </a:fld>
              <a:endParaRPr lang="de-DE" sz="2000" b="1" dirty="0">
                <a:solidFill>
                  <a:schemeClr val="bg2"/>
                </a:solidFill>
                <a:latin typeface="Segoe UI" panose="020B0502040204020203" pitchFamily="34" charset="0"/>
              </a:endParaRPr>
            </a:p>
          </p:txBody>
        </p:sp>
        <p:cxnSp>
          <p:nvCxnSpPr>
            <p:cNvPr id="23" name="Gerader Verbinder 22"/>
            <p:cNvCxnSpPr/>
            <p:nvPr/>
          </p:nvCxnSpPr>
          <p:spPr>
            <a:xfrm rot="5400000">
              <a:off x="12231239" y="12513021"/>
              <a:ext cx="0" cy="12514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/>
          <p:cNvSpPr txBox="1"/>
          <p:nvPr/>
        </p:nvSpPr>
        <p:spPr>
          <a:xfrm>
            <a:off x="458872" y="321440"/>
            <a:ext cx="18077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chemeClr val="bg1"/>
                </a:solidFill>
                <a:latin typeface="Segoe UI" panose="020B0502040204020203" pitchFamily="34" charset="0"/>
              </a:rPr>
              <a:t>Mi történt eddig 2024-ben?</a:t>
            </a:r>
            <a:endParaRPr lang="de-DE" sz="70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54" name="Rectangle 5"/>
          <p:cNvSpPr/>
          <p:nvPr/>
        </p:nvSpPr>
        <p:spPr>
          <a:xfrm>
            <a:off x="954472" y="3811687"/>
            <a:ext cx="4688339" cy="1638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Kiberbiztonsági tanúsítás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954471" y="5653097"/>
            <a:ext cx="4688340" cy="4585605"/>
          </a:xfrm>
          <a:prstGeom prst="rect">
            <a:avLst/>
          </a:prstGeom>
          <a:solidFill>
            <a:srgbClr val="8F2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Kiberbiztonsági felügyelet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56" name="Csoportba foglalás 55"/>
          <p:cNvGrpSpPr/>
          <p:nvPr/>
        </p:nvGrpSpPr>
        <p:grpSpPr>
          <a:xfrm>
            <a:off x="5960112" y="3752363"/>
            <a:ext cx="17320993" cy="1698050"/>
            <a:chOff x="1433151" y="7658792"/>
            <a:chExt cx="23172489" cy="795678"/>
          </a:xfrm>
        </p:grpSpPr>
        <p:sp>
          <p:nvSpPr>
            <p:cNvPr id="60" name="Rectangle 4"/>
            <p:cNvSpPr/>
            <p:nvPr/>
          </p:nvSpPr>
          <p:spPr>
            <a:xfrm>
              <a:off x="1433151" y="7680851"/>
              <a:ext cx="23172489" cy="7736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1" name="Rectangle 6"/>
            <p:cNvSpPr/>
            <p:nvPr/>
          </p:nvSpPr>
          <p:spPr>
            <a:xfrm>
              <a:off x="1748806" y="7658792"/>
              <a:ext cx="19412255" cy="77878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002060"/>
                  </a:solidFill>
                </a:rPr>
                <a:t>az </a:t>
              </a:r>
              <a:r>
                <a:rPr lang="hu-HU" sz="2400" b="1" dirty="0" err="1">
                  <a:solidFill>
                    <a:srgbClr val="002060"/>
                  </a:solidFill>
                </a:rPr>
                <a:t>IoT-eszközök</a:t>
              </a:r>
              <a:r>
                <a:rPr lang="hu-HU" sz="2400" b="1" dirty="0">
                  <a:solidFill>
                    <a:srgbClr val="002060"/>
                  </a:solidFill>
                </a:rPr>
                <a:t> nemzeti kiberbiztonsági tanúsítási rendszeréről szóló 10/2024. (VIII.8) SZTFH rendelet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002060"/>
                  </a:solidFill>
                </a:rPr>
                <a:t>tanúsítási matrica bekerült a 10/2023. (V.15.) SZTFH rendeletbe</a:t>
              </a:r>
            </a:p>
          </p:txBody>
        </p:sp>
      </p:grpSp>
      <p:grpSp>
        <p:nvGrpSpPr>
          <p:cNvPr id="64" name="Csoportba foglalás 63"/>
          <p:cNvGrpSpPr/>
          <p:nvPr/>
        </p:nvGrpSpPr>
        <p:grpSpPr>
          <a:xfrm>
            <a:off x="5960112" y="5653096"/>
            <a:ext cx="15284614" cy="4585778"/>
            <a:chOff x="1433152" y="7387110"/>
            <a:chExt cx="8942107" cy="2067832"/>
          </a:xfrm>
        </p:grpSpPr>
        <p:sp>
          <p:nvSpPr>
            <p:cNvPr id="65" name="Rectangle 4"/>
            <p:cNvSpPr/>
            <p:nvPr/>
          </p:nvSpPr>
          <p:spPr>
            <a:xfrm>
              <a:off x="1433152" y="7387110"/>
              <a:ext cx="8942107" cy="20677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7" name="Rectangle 6"/>
            <p:cNvSpPr/>
            <p:nvPr/>
          </p:nvSpPr>
          <p:spPr>
            <a:xfrm>
              <a:off x="1601371" y="7421454"/>
              <a:ext cx="8177665" cy="203348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érintett szervezetek nyilvántartásba bejelentkezése 2024. január 1-től nyitott</a:t>
              </a:r>
            </a:p>
            <a:p>
              <a:pPr marL="342900" indent="-34290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a biztonsági osztályba sorolás követelményeiről, valamint az egyes biztonsági osztályok esetében alkalmazandó konkrét védelmi intézkedésekről szóló 7/2024. (VI.24.) MK rendelet</a:t>
              </a:r>
            </a:p>
            <a:p>
              <a:pPr marL="342900" indent="-34290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a kiberbiztonsági audit végrehajtására jogosult </a:t>
              </a:r>
              <a:r>
                <a:rPr lang="hu-HU" sz="2400" b="1" dirty="0" err="1">
                  <a:solidFill>
                    <a:srgbClr val="8F2842"/>
                  </a:solidFill>
                </a:rPr>
                <a:t>auditorok</a:t>
              </a:r>
              <a:r>
                <a:rPr lang="hu-HU" sz="2400" b="1" dirty="0">
                  <a:solidFill>
                    <a:srgbClr val="8F2842"/>
                  </a:solidFill>
                </a:rPr>
                <a:t> nyilvántartásáról és az auditorral szemben támasztott követelményekről szóló 7/2024. (VI.24.) SZTFH rendelet</a:t>
              </a:r>
            </a:p>
            <a:p>
              <a:pPr marL="342900" indent="-342900">
                <a:lnSpc>
                  <a:spcPct val="15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hu-HU" sz="2400" b="1" dirty="0">
                  <a:solidFill>
                    <a:srgbClr val="8F2842"/>
                  </a:solidFill>
                </a:rPr>
                <a:t>a kiberbiztonsági bírságok mértékéről, a bírság kiszabásának és befizetésének részletes eljárási szabályairól szóló 305/2023. (VII. 11.) Korm. rendelet kiegészítése</a:t>
              </a: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445" y="1919677"/>
            <a:ext cx="3220682" cy="1047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1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32"/>
          <p:cNvSpPr/>
          <p:nvPr/>
        </p:nvSpPr>
        <p:spPr>
          <a:xfrm>
            <a:off x="0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0" y="12510409"/>
            <a:ext cx="24377650" cy="120559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 l="-314" t="-247929" r="-12" b="-7894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340707" y="12713094"/>
            <a:ext cx="7696231" cy="825772"/>
            <a:chOff x="8340707" y="12713094"/>
            <a:chExt cx="7696231" cy="825772"/>
          </a:xfrm>
        </p:grpSpPr>
        <p:sp>
          <p:nvSpPr>
            <p:cNvPr id="20" name="Textfeld 19"/>
            <p:cNvSpPr txBox="1"/>
            <p:nvPr/>
          </p:nvSpPr>
          <p:spPr>
            <a:xfrm>
              <a:off x="8340707" y="12713094"/>
              <a:ext cx="7696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3"/>
                  </a:solidFill>
                </a:rPr>
                <a:t>www.sztfh.hu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1207248" y="13138756"/>
              <a:ext cx="1963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260E2A6B-A809-4840-BF14-8648BC0BDF87}" type="slidenum">
                <a:rPr lang="id-ID" sz="2000" smtClean="0">
                  <a:solidFill>
                    <a:schemeClr val="bg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pPr algn="ctr"/>
                <a:t>4</a:t>
              </a:fld>
              <a:endParaRPr lang="de-DE" sz="2000" b="1" dirty="0">
                <a:solidFill>
                  <a:schemeClr val="bg2"/>
                </a:solidFill>
                <a:latin typeface="Segoe UI" panose="020B0502040204020203" pitchFamily="34" charset="0"/>
              </a:endParaRPr>
            </a:p>
          </p:txBody>
        </p:sp>
        <p:cxnSp>
          <p:nvCxnSpPr>
            <p:cNvPr id="23" name="Gerader Verbinder 22"/>
            <p:cNvCxnSpPr/>
            <p:nvPr/>
          </p:nvCxnSpPr>
          <p:spPr>
            <a:xfrm rot="5400000">
              <a:off x="12231239" y="12513021"/>
              <a:ext cx="0" cy="12514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/>
          <p:cNvSpPr txBox="1"/>
          <p:nvPr/>
        </p:nvSpPr>
        <p:spPr>
          <a:xfrm>
            <a:off x="493357" y="312755"/>
            <a:ext cx="233294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chemeClr val="bg1"/>
                </a:solidFill>
                <a:latin typeface="Segoe UI" panose="020B0502040204020203" pitchFamily="34" charset="0"/>
              </a:rPr>
              <a:t>Kiberbiztonsági felügyelet – érintett szervezetek</a:t>
            </a:r>
            <a:endParaRPr lang="de-DE" sz="70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68" name="Group 6"/>
          <p:cNvGrpSpPr/>
          <p:nvPr/>
        </p:nvGrpSpPr>
        <p:grpSpPr>
          <a:xfrm>
            <a:off x="1834108" y="8518514"/>
            <a:ext cx="6085337" cy="1824033"/>
            <a:chOff x="2667600" y="3434917"/>
            <a:chExt cx="3808800" cy="1272356"/>
          </a:xfrm>
        </p:grpSpPr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2667600" y="3434917"/>
              <a:ext cx="3808798" cy="483657"/>
            </a:xfrm>
            <a:custGeom>
              <a:avLst/>
              <a:gdLst>
                <a:gd name="T0" fmla="*/ 93 w 878"/>
                <a:gd name="T1" fmla="*/ 0 h 168"/>
                <a:gd name="T2" fmla="*/ 0 w 878"/>
                <a:gd name="T3" fmla="*/ 168 h 168"/>
                <a:gd name="T4" fmla="*/ 878 w 878"/>
                <a:gd name="T5" fmla="*/ 168 h 168"/>
                <a:gd name="T6" fmla="*/ 785 w 878"/>
                <a:gd name="T7" fmla="*/ 0 h 168"/>
                <a:gd name="T8" fmla="*/ 93 w 87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168">
                  <a:moveTo>
                    <a:pt x="93" y="0"/>
                  </a:moveTo>
                  <a:lnTo>
                    <a:pt x="0" y="168"/>
                  </a:lnTo>
                  <a:lnTo>
                    <a:pt x="878" y="168"/>
                  </a:lnTo>
                  <a:lnTo>
                    <a:pt x="785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666" dirty="0">
                <a:solidFill>
                  <a:schemeClr val="bg1"/>
                </a:solidFill>
              </a:endParaRPr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2667602" y="3913848"/>
              <a:ext cx="3808798" cy="793425"/>
            </a:xfrm>
            <a:custGeom>
              <a:avLst/>
              <a:gdLst>
                <a:gd name="connsiteX0" fmla="*/ 0 w 1393825"/>
                <a:gd name="connsiteY0" fmla="*/ 0 h 266700"/>
                <a:gd name="connsiteX1" fmla="*/ 1393825 w 1393825"/>
                <a:gd name="connsiteY1" fmla="*/ 0 h 266700"/>
                <a:gd name="connsiteX2" fmla="*/ 1246188 w 1393825"/>
                <a:gd name="connsiteY2" fmla="*/ 266700 h 266700"/>
                <a:gd name="connsiteX3" fmla="*/ 147637 w 1393825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825" h="266700">
                  <a:moveTo>
                    <a:pt x="0" y="0"/>
                  </a:moveTo>
                  <a:lnTo>
                    <a:pt x="1393825" y="0"/>
                  </a:lnTo>
                  <a:lnTo>
                    <a:pt x="1246188" y="266700"/>
                  </a:lnTo>
                  <a:lnTo>
                    <a:pt x="147637" y="2667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u-HU" sz="3732" dirty="0">
                  <a:solidFill>
                    <a:schemeClr val="bg1"/>
                  </a:solidFill>
                </a:rPr>
                <a:t>Középvállalat</a:t>
              </a:r>
              <a:endParaRPr lang="en-US" sz="3732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Freeform 20"/>
          <p:cNvSpPr>
            <a:spLocks/>
          </p:cNvSpPr>
          <p:nvPr/>
        </p:nvSpPr>
        <p:spPr bwMode="auto">
          <a:xfrm>
            <a:off x="2642955" y="7435205"/>
            <a:ext cx="4668196" cy="506171"/>
          </a:xfrm>
          <a:custGeom>
            <a:avLst/>
            <a:gdLst>
              <a:gd name="T0" fmla="*/ 93 w 646"/>
              <a:gd name="T1" fmla="*/ 0 h 167"/>
              <a:gd name="T2" fmla="*/ 0 w 646"/>
              <a:gd name="T3" fmla="*/ 167 h 167"/>
              <a:gd name="T4" fmla="*/ 646 w 646"/>
              <a:gd name="T5" fmla="*/ 167 h 167"/>
              <a:gd name="T6" fmla="*/ 553 w 646"/>
              <a:gd name="T7" fmla="*/ 0 h 167"/>
              <a:gd name="T8" fmla="*/ 93 w 646"/>
              <a:gd name="T9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6" h="167">
                <a:moveTo>
                  <a:pt x="93" y="0"/>
                </a:moveTo>
                <a:lnTo>
                  <a:pt x="0" y="167"/>
                </a:lnTo>
                <a:lnTo>
                  <a:pt x="646" y="167"/>
                </a:lnTo>
                <a:lnTo>
                  <a:pt x="553" y="0"/>
                </a:lnTo>
                <a:lnTo>
                  <a:pt x="93" y="0"/>
                </a:lnTo>
                <a:close/>
              </a:path>
            </a:pathLst>
          </a:custGeom>
          <a:solidFill>
            <a:schemeClr val="bg1">
              <a:lumMod val="65000"/>
              <a:alpha val="85000"/>
            </a:schemeClr>
          </a:solidFill>
          <a:ln>
            <a:noFill/>
          </a:ln>
        </p:spPr>
        <p:txBody>
          <a:bodyPr vert="horz" wrap="square" lIns="243777" tIns="121888" rIns="243777" bIns="121888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666" dirty="0">
              <a:solidFill>
                <a:schemeClr val="bg1"/>
              </a:solidFill>
            </a:endParaRPr>
          </a:p>
        </p:txBody>
      </p:sp>
      <p:sp>
        <p:nvSpPr>
          <p:cNvPr id="72" name="Freeform 44"/>
          <p:cNvSpPr>
            <a:spLocks/>
          </p:cNvSpPr>
          <p:nvPr/>
        </p:nvSpPr>
        <p:spPr bwMode="auto">
          <a:xfrm>
            <a:off x="2642955" y="7925961"/>
            <a:ext cx="4668196" cy="830362"/>
          </a:xfrm>
          <a:custGeom>
            <a:avLst/>
            <a:gdLst>
              <a:gd name="connsiteX0" fmla="*/ 0 w 1025525"/>
              <a:gd name="connsiteY0" fmla="*/ 0 h 265112"/>
              <a:gd name="connsiteX1" fmla="*/ 1025525 w 1025525"/>
              <a:gd name="connsiteY1" fmla="*/ 0 h 265112"/>
              <a:gd name="connsiteX2" fmla="*/ 877888 w 1025525"/>
              <a:gd name="connsiteY2" fmla="*/ 265112 h 265112"/>
              <a:gd name="connsiteX3" fmla="*/ 147637 w 1025525"/>
              <a:gd name="connsiteY3" fmla="*/ 265112 h 26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5525" h="265112">
                <a:moveTo>
                  <a:pt x="0" y="0"/>
                </a:moveTo>
                <a:lnTo>
                  <a:pt x="1025525" y="0"/>
                </a:lnTo>
                <a:lnTo>
                  <a:pt x="877888" y="265112"/>
                </a:lnTo>
                <a:lnTo>
                  <a:pt x="147637" y="26511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243777" tIns="121888" rIns="243777" bIns="121888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3732" dirty="0">
                <a:solidFill>
                  <a:schemeClr val="bg1"/>
                </a:solidFill>
              </a:rPr>
              <a:t>Kisvállalat</a:t>
            </a:r>
            <a:endParaRPr lang="en-US" sz="3732" dirty="0">
              <a:solidFill>
                <a:schemeClr val="bg1"/>
              </a:solidFill>
            </a:endParaRPr>
          </a:p>
        </p:txBody>
      </p:sp>
      <p:grpSp>
        <p:nvGrpSpPr>
          <p:cNvPr id="84" name="Csoportba foglalás 83"/>
          <p:cNvGrpSpPr/>
          <p:nvPr/>
        </p:nvGrpSpPr>
        <p:grpSpPr>
          <a:xfrm>
            <a:off x="8481826" y="9360747"/>
            <a:ext cx="3934326" cy="739113"/>
            <a:chOff x="11593061" y="5690369"/>
            <a:chExt cx="3934326" cy="739113"/>
          </a:xfrm>
        </p:grpSpPr>
        <p:sp>
          <p:nvSpPr>
            <p:cNvPr id="85" name="Rectangle 31"/>
            <p:cNvSpPr/>
            <p:nvPr/>
          </p:nvSpPr>
          <p:spPr>
            <a:xfrm flipH="1">
              <a:off x="11593061" y="5690369"/>
              <a:ext cx="3320716" cy="739113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hu-HU" sz="3199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50      és  10M</a:t>
              </a:r>
              <a:r>
                <a:rPr lang="en-US" sz="3199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grpSp>
          <p:nvGrpSpPr>
            <p:cNvPr id="86" name="Group 233"/>
            <p:cNvGrpSpPr/>
            <p:nvPr/>
          </p:nvGrpSpPr>
          <p:grpSpPr>
            <a:xfrm>
              <a:off x="12719828" y="5898155"/>
              <a:ext cx="385020" cy="400785"/>
              <a:chOff x="3364618" y="2089151"/>
              <a:chExt cx="338138" cy="357187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8" name="Freeform 279"/>
              <p:cNvSpPr>
                <a:spLocks noEditPoints="1"/>
              </p:cNvSpPr>
              <p:nvPr/>
            </p:nvSpPr>
            <p:spPr bwMode="auto">
              <a:xfrm>
                <a:off x="3436736" y="2089151"/>
                <a:ext cx="193904" cy="192088"/>
              </a:xfrm>
              <a:custGeom>
                <a:avLst/>
                <a:gdLst>
                  <a:gd name="T0" fmla="*/ 483 w 1062"/>
                  <a:gd name="T1" fmla="*/ 181 h 1065"/>
                  <a:gd name="T2" fmla="*/ 394 w 1062"/>
                  <a:gd name="T3" fmla="*/ 206 h 1065"/>
                  <a:gd name="T4" fmla="*/ 315 w 1062"/>
                  <a:gd name="T5" fmla="*/ 252 h 1065"/>
                  <a:gd name="T6" fmla="*/ 251 w 1062"/>
                  <a:gd name="T7" fmla="*/ 316 h 1065"/>
                  <a:gd name="T8" fmla="*/ 206 w 1062"/>
                  <a:gd name="T9" fmla="*/ 395 h 1065"/>
                  <a:gd name="T10" fmla="*/ 181 w 1062"/>
                  <a:gd name="T11" fmla="*/ 485 h 1065"/>
                  <a:gd name="T12" fmla="*/ 181 w 1062"/>
                  <a:gd name="T13" fmla="*/ 581 h 1065"/>
                  <a:gd name="T14" fmla="*/ 206 w 1062"/>
                  <a:gd name="T15" fmla="*/ 671 h 1065"/>
                  <a:gd name="T16" fmla="*/ 251 w 1062"/>
                  <a:gd name="T17" fmla="*/ 750 h 1065"/>
                  <a:gd name="T18" fmla="*/ 315 w 1062"/>
                  <a:gd name="T19" fmla="*/ 814 h 1065"/>
                  <a:gd name="T20" fmla="*/ 394 w 1062"/>
                  <a:gd name="T21" fmla="*/ 860 h 1065"/>
                  <a:gd name="T22" fmla="*/ 483 w 1062"/>
                  <a:gd name="T23" fmla="*/ 885 h 1065"/>
                  <a:gd name="T24" fmla="*/ 579 w 1062"/>
                  <a:gd name="T25" fmla="*/ 885 h 1065"/>
                  <a:gd name="T26" fmla="*/ 669 w 1062"/>
                  <a:gd name="T27" fmla="*/ 860 h 1065"/>
                  <a:gd name="T28" fmla="*/ 747 w 1062"/>
                  <a:gd name="T29" fmla="*/ 814 h 1065"/>
                  <a:gd name="T30" fmla="*/ 811 w 1062"/>
                  <a:gd name="T31" fmla="*/ 750 h 1065"/>
                  <a:gd name="T32" fmla="*/ 857 w 1062"/>
                  <a:gd name="T33" fmla="*/ 671 h 1065"/>
                  <a:gd name="T34" fmla="*/ 882 w 1062"/>
                  <a:gd name="T35" fmla="*/ 581 h 1065"/>
                  <a:gd name="T36" fmla="*/ 882 w 1062"/>
                  <a:gd name="T37" fmla="*/ 485 h 1065"/>
                  <a:gd name="T38" fmla="*/ 857 w 1062"/>
                  <a:gd name="T39" fmla="*/ 395 h 1065"/>
                  <a:gd name="T40" fmla="*/ 811 w 1062"/>
                  <a:gd name="T41" fmla="*/ 316 h 1065"/>
                  <a:gd name="T42" fmla="*/ 747 w 1062"/>
                  <a:gd name="T43" fmla="*/ 252 h 1065"/>
                  <a:gd name="T44" fmla="*/ 669 w 1062"/>
                  <a:gd name="T45" fmla="*/ 206 h 1065"/>
                  <a:gd name="T46" fmla="*/ 579 w 1062"/>
                  <a:gd name="T47" fmla="*/ 181 h 1065"/>
                  <a:gd name="T48" fmla="*/ 531 w 1062"/>
                  <a:gd name="T49" fmla="*/ 0 h 1065"/>
                  <a:gd name="T50" fmla="*/ 588 w 1062"/>
                  <a:gd name="T51" fmla="*/ 3 h 1065"/>
                  <a:gd name="T52" fmla="*/ 698 w 1062"/>
                  <a:gd name="T53" fmla="*/ 28 h 1065"/>
                  <a:gd name="T54" fmla="*/ 798 w 1062"/>
                  <a:gd name="T55" fmla="*/ 73 h 1065"/>
                  <a:gd name="T56" fmla="*/ 887 w 1062"/>
                  <a:gd name="T57" fmla="*/ 138 h 1065"/>
                  <a:gd name="T58" fmla="*/ 960 w 1062"/>
                  <a:gd name="T59" fmla="*/ 219 h 1065"/>
                  <a:gd name="T60" fmla="*/ 1014 w 1062"/>
                  <a:gd name="T61" fmla="*/ 313 h 1065"/>
                  <a:gd name="T62" fmla="*/ 1049 w 1062"/>
                  <a:gd name="T63" fmla="*/ 418 h 1065"/>
                  <a:gd name="T64" fmla="*/ 1062 w 1062"/>
                  <a:gd name="T65" fmla="*/ 533 h 1065"/>
                  <a:gd name="T66" fmla="*/ 1049 w 1062"/>
                  <a:gd name="T67" fmla="*/ 647 h 1065"/>
                  <a:gd name="T68" fmla="*/ 1014 w 1062"/>
                  <a:gd name="T69" fmla="*/ 753 h 1065"/>
                  <a:gd name="T70" fmla="*/ 960 w 1062"/>
                  <a:gd name="T71" fmla="*/ 847 h 1065"/>
                  <a:gd name="T72" fmla="*/ 887 w 1062"/>
                  <a:gd name="T73" fmla="*/ 928 h 1065"/>
                  <a:gd name="T74" fmla="*/ 798 w 1062"/>
                  <a:gd name="T75" fmla="*/ 993 h 1065"/>
                  <a:gd name="T76" fmla="*/ 698 w 1062"/>
                  <a:gd name="T77" fmla="*/ 1039 h 1065"/>
                  <a:gd name="T78" fmla="*/ 588 w 1062"/>
                  <a:gd name="T79" fmla="*/ 1062 h 1065"/>
                  <a:gd name="T80" fmla="*/ 473 w 1062"/>
                  <a:gd name="T81" fmla="*/ 1062 h 1065"/>
                  <a:gd name="T82" fmla="*/ 363 w 1062"/>
                  <a:gd name="T83" fmla="*/ 1039 h 1065"/>
                  <a:gd name="T84" fmla="*/ 263 w 1062"/>
                  <a:gd name="T85" fmla="*/ 993 h 1065"/>
                  <a:gd name="T86" fmla="*/ 176 w 1062"/>
                  <a:gd name="T87" fmla="*/ 928 h 1065"/>
                  <a:gd name="T88" fmla="*/ 103 w 1062"/>
                  <a:gd name="T89" fmla="*/ 847 h 1065"/>
                  <a:gd name="T90" fmla="*/ 47 w 1062"/>
                  <a:gd name="T91" fmla="*/ 753 h 1065"/>
                  <a:gd name="T92" fmla="*/ 12 w 1062"/>
                  <a:gd name="T93" fmla="*/ 647 h 1065"/>
                  <a:gd name="T94" fmla="*/ 0 w 1062"/>
                  <a:gd name="T95" fmla="*/ 533 h 1065"/>
                  <a:gd name="T96" fmla="*/ 12 w 1062"/>
                  <a:gd name="T97" fmla="*/ 418 h 1065"/>
                  <a:gd name="T98" fmla="*/ 47 w 1062"/>
                  <a:gd name="T99" fmla="*/ 313 h 1065"/>
                  <a:gd name="T100" fmla="*/ 103 w 1062"/>
                  <a:gd name="T101" fmla="*/ 219 h 1065"/>
                  <a:gd name="T102" fmla="*/ 176 w 1062"/>
                  <a:gd name="T103" fmla="*/ 138 h 1065"/>
                  <a:gd name="T104" fmla="*/ 263 w 1062"/>
                  <a:gd name="T105" fmla="*/ 73 h 1065"/>
                  <a:gd name="T106" fmla="*/ 363 w 1062"/>
                  <a:gd name="T107" fmla="*/ 28 h 1065"/>
                  <a:gd name="T108" fmla="*/ 473 w 1062"/>
                  <a:gd name="T109" fmla="*/ 3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2" h="1065">
                    <a:moveTo>
                      <a:pt x="531" y="177"/>
                    </a:moveTo>
                    <a:lnTo>
                      <a:pt x="483" y="181"/>
                    </a:lnTo>
                    <a:lnTo>
                      <a:pt x="437" y="191"/>
                    </a:lnTo>
                    <a:lnTo>
                      <a:pt x="394" y="206"/>
                    </a:lnTo>
                    <a:lnTo>
                      <a:pt x="353" y="227"/>
                    </a:lnTo>
                    <a:lnTo>
                      <a:pt x="315" y="252"/>
                    </a:lnTo>
                    <a:lnTo>
                      <a:pt x="281" y="282"/>
                    </a:lnTo>
                    <a:lnTo>
                      <a:pt x="251" y="316"/>
                    </a:lnTo>
                    <a:lnTo>
                      <a:pt x="226" y="354"/>
                    </a:lnTo>
                    <a:lnTo>
                      <a:pt x="206" y="395"/>
                    </a:lnTo>
                    <a:lnTo>
                      <a:pt x="190" y="439"/>
                    </a:lnTo>
                    <a:lnTo>
                      <a:pt x="181" y="485"/>
                    </a:lnTo>
                    <a:lnTo>
                      <a:pt x="178" y="533"/>
                    </a:lnTo>
                    <a:lnTo>
                      <a:pt x="181" y="581"/>
                    </a:lnTo>
                    <a:lnTo>
                      <a:pt x="190" y="628"/>
                    </a:lnTo>
                    <a:lnTo>
                      <a:pt x="206" y="671"/>
                    </a:lnTo>
                    <a:lnTo>
                      <a:pt x="226" y="712"/>
                    </a:lnTo>
                    <a:lnTo>
                      <a:pt x="251" y="750"/>
                    </a:lnTo>
                    <a:lnTo>
                      <a:pt x="281" y="784"/>
                    </a:lnTo>
                    <a:lnTo>
                      <a:pt x="315" y="814"/>
                    </a:lnTo>
                    <a:lnTo>
                      <a:pt x="353" y="840"/>
                    </a:lnTo>
                    <a:lnTo>
                      <a:pt x="394" y="860"/>
                    </a:lnTo>
                    <a:lnTo>
                      <a:pt x="437" y="876"/>
                    </a:lnTo>
                    <a:lnTo>
                      <a:pt x="483" y="885"/>
                    </a:lnTo>
                    <a:lnTo>
                      <a:pt x="531" y="888"/>
                    </a:lnTo>
                    <a:lnTo>
                      <a:pt x="579" y="885"/>
                    </a:lnTo>
                    <a:lnTo>
                      <a:pt x="625" y="876"/>
                    </a:lnTo>
                    <a:lnTo>
                      <a:pt x="669" y="860"/>
                    </a:lnTo>
                    <a:lnTo>
                      <a:pt x="710" y="840"/>
                    </a:lnTo>
                    <a:lnTo>
                      <a:pt x="747" y="814"/>
                    </a:lnTo>
                    <a:lnTo>
                      <a:pt x="781" y="784"/>
                    </a:lnTo>
                    <a:lnTo>
                      <a:pt x="811" y="750"/>
                    </a:lnTo>
                    <a:lnTo>
                      <a:pt x="836" y="712"/>
                    </a:lnTo>
                    <a:lnTo>
                      <a:pt x="857" y="671"/>
                    </a:lnTo>
                    <a:lnTo>
                      <a:pt x="872" y="628"/>
                    </a:lnTo>
                    <a:lnTo>
                      <a:pt x="882" y="581"/>
                    </a:lnTo>
                    <a:lnTo>
                      <a:pt x="885" y="533"/>
                    </a:lnTo>
                    <a:lnTo>
                      <a:pt x="882" y="485"/>
                    </a:lnTo>
                    <a:lnTo>
                      <a:pt x="872" y="439"/>
                    </a:lnTo>
                    <a:lnTo>
                      <a:pt x="857" y="395"/>
                    </a:lnTo>
                    <a:lnTo>
                      <a:pt x="836" y="354"/>
                    </a:lnTo>
                    <a:lnTo>
                      <a:pt x="811" y="316"/>
                    </a:lnTo>
                    <a:lnTo>
                      <a:pt x="781" y="282"/>
                    </a:lnTo>
                    <a:lnTo>
                      <a:pt x="747" y="252"/>
                    </a:lnTo>
                    <a:lnTo>
                      <a:pt x="710" y="227"/>
                    </a:lnTo>
                    <a:lnTo>
                      <a:pt x="669" y="206"/>
                    </a:lnTo>
                    <a:lnTo>
                      <a:pt x="625" y="191"/>
                    </a:lnTo>
                    <a:lnTo>
                      <a:pt x="579" y="181"/>
                    </a:lnTo>
                    <a:lnTo>
                      <a:pt x="531" y="177"/>
                    </a:lnTo>
                    <a:close/>
                    <a:moveTo>
                      <a:pt x="531" y="0"/>
                    </a:moveTo>
                    <a:lnTo>
                      <a:pt x="531" y="0"/>
                    </a:lnTo>
                    <a:lnTo>
                      <a:pt x="588" y="3"/>
                    </a:lnTo>
                    <a:lnTo>
                      <a:pt x="645" y="13"/>
                    </a:lnTo>
                    <a:lnTo>
                      <a:pt x="698" y="28"/>
                    </a:lnTo>
                    <a:lnTo>
                      <a:pt x="750" y="48"/>
                    </a:lnTo>
                    <a:lnTo>
                      <a:pt x="798" y="73"/>
                    </a:lnTo>
                    <a:lnTo>
                      <a:pt x="845" y="103"/>
                    </a:lnTo>
                    <a:lnTo>
                      <a:pt x="887" y="138"/>
                    </a:lnTo>
                    <a:lnTo>
                      <a:pt x="925" y="176"/>
                    </a:lnTo>
                    <a:lnTo>
                      <a:pt x="960" y="219"/>
                    </a:lnTo>
                    <a:lnTo>
                      <a:pt x="990" y="264"/>
                    </a:lnTo>
                    <a:lnTo>
                      <a:pt x="1014" y="313"/>
                    </a:lnTo>
                    <a:lnTo>
                      <a:pt x="1035" y="365"/>
                    </a:lnTo>
                    <a:lnTo>
                      <a:pt x="1049" y="418"/>
                    </a:lnTo>
                    <a:lnTo>
                      <a:pt x="1059" y="475"/>
                    </a:lnTo>
                    <a:lnTo>
                      <a:pt x="1062" y="533"/>
                    </a:lnTo>
                    <a:lnTo>
                      <a:pt x="1059" y="592"/>
                    </a:lnTo>
                    <a:lnTo>
                      <a:pt x="1049" y="647"/>
                    </a:lnTo>
                    <a:lnTo>
                      <a:pt x="1035" y="702"/>
                    </a:lnTo>
                    <a:lnTo>
                      <a:pt x="1014" y="753"/>
                    </a:lnTo>
                    <a:lnTo>
                      <a:pt x="990" y="802"/>
                    </a:lnTo>
                    <a:lnTo>
                      <a:pt x="960" y="847"/>
                    </a:lnTo>
                    <a:lnTo>
                      <a:pt x="925" y="890"/>
                    </a:lnTo>
                    <a:lnTo>
                      <a:pt x="887" y="928"/>
                    </a:lnTo>
                    <a:lnTo>
                      <a:pt x="845" y="962"/>
                    </a:lnTo>
                    <a:lnTo>
                      <a:pt x="798" y="993"/>
                    </a:lnTo>
                    <a:lnTo>
                      <a:pt x="750" y="1018"/>
                    </a:lnTo>
                    <a:lnTo>
                      <a:pt x="698" y="1039"/>
                    </a:lnTo>
                    <a:lnTo>
                      <a:pt x="645" y="1053"/>
                    </a:lnTo>
                    <a:lnTo>
                      <a:pt x="588" y="1062"/>
                    </a:lnTo>
                    <a:lnTo>
                      <a:pt x="531" y="1065"/>
                    </a:lnTo>
                    <a:lnTo>
                      <a:pt x="473" y="1062"/>
                    </a:lnTo>
                    <a:lnTo>
                      <a:pt x="418" y="1053"/>
                    </a:lnTo>
                    <a:lnTo>
                      <a:pt x="363" y="1039"/>
                    </a:lnTo>
                    <a:lnTo>
                      <a:pt x="312" y="1018"/>
                    </a:lnTo>
                    <a:lnTo>
                      <a:pt x="263" y="993"/>
                    </a:lnTo>
                    <a:lnTo>
                      <a:pt x="218" y="962"/>
                    </a:lnTo>
                    <a:lnTo>
                      <a:pt x="176" y="928"/>
                    </a:lnTo>
                    <a:lnTo>
                      <a:pt x="138" y="890"/>
                    </a:lnTo>
                    <a:lnTo>
                      <a:pt x="103" y="847"/>
                    </a:lnTo>
                    <a:lnTo>
                      <a:pt x="73" y="802"/>
                    </a:lnTo>
                    <a:lnTo>
                      <a:pt x="47" y="753"/>
                    </a:lnTo>
                    <a:lnTo>
                      <a:pt x="28" y="702"/>
                    </a:lnTo>
                    <a:lnTo>
                      <a:pt x="12" y="647"/>
                    </a:lnTo>
                    <a:lnTo>
                      <a:pt x="4" y="592"/>
                    </a:lnTo>
                    <a:lnTo>
                      <a:pt x="0" y="533"/>
                    </a:lnTo>
                    <a:lnTo>
                      <a:pt x="4" y="475"/>
                    </a:lnTo>
                    <a:lnTo>
                      <a:pt x="12" y="418"/>
                    </a:lnTo>
                    <a:lnTo>
                      <a:pt x="28" y="365"/>
                    </a:lnTo>
                    <a:lnTo>
                      <a:pt x="47" y="313"/>
                    </a:lnTo>
                    <a:lnTo>
                      <a:pt x="73" y="264"/>
                    </a:lnTo>
                    <a:lnTo>
                      <a:pt x="103" y="219"/>
                    </a:lnTo>
                    <a:lnTo>
                      <a:pt x="138" y="176"/>
                    </a:lnTo>
                    <a:lnTo>
                      <a:pt x="176" y="138"/>
                    </a:lnTo>
                    <a:lnTo>
                      <a:pt x="218" y="103"/>
                    </a:lnTo>
                    <a:lnTo>
                      <a:pt x="263" y="73"/>
                    </a:lnTo>
                    <a:lnTo>
                      <a:pt x="312" y="48"/>
                    </a:lnTo>
                    <a:lnTo>
                      <a:pt x="363" y="28"/>
                    </a:lnTo>
                    <a:lnTo>
                      <a:pt x="418" y="13"/>
                    </a:lnTo>
                    <a:lnTo>
                      <a:pt x="473" y="3"/>
                    </a:lnTo>
                    <a:lnTo>
                      <a:pt x="531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43777" tIns="121888" rIns="243777" bIns="1218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799"/>
              </a:p>
            </p:txBody>
          </p:sp>
          <p:sp>
            <p:nvSpPr>
              <p:cNvPr id="102" name="Freeform 282"/>
              <p:cNvSpPr>
                <a:spLocks noEditPoints="1"/>
              </p:cNvSpPr>
              <p:nvPr/>
            </p:nvSpPr>
            <p:spPr bwMode="auto">
              <a:xfrm>
                <a:off x="3364618" y="2289175"/>
                <a:ext cx="338138" cy="157163"/>
              </a:xfrm>
              <a:custGeom>
                <a:avLst/>
                <a:gdLst>
                  <a:gd name="T0" fmla="*/ 455 w 2127"/>
                  <a:gd name="T1" fmla="*/ 181 h 994"/>
                  <a:gd name="T2" fmla="*/ 392 w 2127"/>
                  <a:gd name="T3" fmla="*/ 206 h 994"/>
                  <a:gd name="T4" fmla="*/ 339 w 2127"/>
                  <a:gd name="T5" fmla="*/ 250 h 994"/>
                  <a:gd name="T6" fmla="*/ 302 w 2127"/>
                  <a:gd name="T7" fmla="*/ 307 h 994"/>
                  <a:gd name="T8" fmla="*/ 197 w 2127"/>
                  <a:gd name="T9" fmla="*/ 815 h 994"/>
                  <a:gd name="T10" fmla="*/ 1836 w 2127"/>
                  <a:gd name="T11" fmla="*/ 339 h 994"/>
                  <a:gd name="T12" fmla="*/ 1810 w 2127"/>
                  <a:gd name="T13" fmla="*/ 277 h 994"/>
                  <a:gd name="T14" fmla="*/ 1764 w 2127"/>
                  <a:gd name="T15" fmla="*/ 226 h 994"/>
                  <a:gd name="T16" fmla="*/ 1705 w 2127"/>
                  <a:gd name="T17" fmla="*/ 191 h 994"/>
                  <a:gd name="T18" fmla="*/ 1639 w 2127"/>
                  <a:gd name="T19" fmla="*/ 178 h 994"/>
                  <a:gd name="T20" fmla="*/ 1127 w 2127"/>
                  <a:gd name="T21" fmla="*/ 477 h 994"/>
                  <a:gd name="T22" fmla="*/ 1098 w 2127"/>
                  <a:gd name="T23" fmla="*/ 497 h 994"/>
                  <a:gd name="T24" fmla="*/ 1064 w 2127"/>
                  <a:gd name="T25" fmla="*/ 504 h 994"/>
                  <a:gd name="T26" fmla="*/ 1030 w 2127"/>
                  <a:gd name="T27" fmla="*/ 497 h 994"/>
                  <a:gd name="T28" fmla="*/ 1001 w 2127"/>
                  <a:gd name="T29" fmla="*/ 477 h 994"/>
                  <a:gd name="T30" fmla="*/ 488 w 2127"/>
                  <a:gd name="T31" fmla="*/ 178 h 994"/>
                  <a:gd name="T32" fmla="*/ 739 w 2127"/>
                  <a:gd name="T33" fmla="*/ 0 h 994"/>
                  <a:gd name="T34" fmla="*/ 773 w 2127"/>
                  <a:gd name="T35" fmla="*/ 7 h 994"/>
                  <a:gd name="T36" fmla="*/ 802 w 2127"/>
                  <a:gd name="T37" fmla="*/ 26 h 994"/>
                  <a:gd name="T38" fmla="*/ 1326 w 2127"/>
                  <a:gd name="T39" fmla="*/ 26 h 994"/>
                  <a:gd name="T40" fmla="*/ 1354 w 2127"/>
                  <a:gd name="T41" fmla="*/ 7 h 994"/>
                  <a:gd name="T42" fmla="*/ 1388 w 2127"/>
                  <a:gd name="T43" fmla="*/ 0 h 994"/>
                  <a:gd name="T44" fmla="*/ 1687 w 2127"/>
                  <a:gd name="T45" fmla="*/ 3 h 994"/>
                  <a:gd name="T46" fmla="*/ 1777 w 2127"/>
                  <a:gd name="T47" fmla="*/ 28 h 994"/>
                  <a:gd name="T48" fmla="*/ 1859 w 2127"/>
                  <a:gd name="T49" fmla="*/ 73 h 994"/>
                  <a:gd name="T50" fmla="*/ 1927 w 2127"/>
                  <a:gd name="T51" fmla="*/ 137 h 994"/>
                  <a:gd name="T52" fmla="*/ 1979 w 2127"/>
                  <a:gd name="T53" fmla="*/ 216 h 994"/>
                  <a:gd name="T54" fmla="*/ 2010 w 2127"/>
                  <a:gd name="T55" fmla="*/ 304 h 994"/>
                  <a:gd name="T56" fmla="*/ 2127 w 2127"/>
                  <a:gd name="T57" fmla="*/ 907 h 994"/>
                  <a:gd name="T58" fmla="*/ 2118 w 2127"/>
                  <a:gd name="T59" fmla="*/ 944 h 994"/>
                  <a:gd name="T60" fmla="*/ 2093 w 2127"/>
                  <a:gd name="T61" fmla="*/ 974 h 994"/>
                  <a:gd name="T62" fmla="*/ 2058 w 2127"/>
                  <a:gd name="T63" fmla="*/ 991 h 994"/>
                  <a:gd name="T64" fmla="*/ 90 w 2127"/>
                  <a:gd name="T65" fmla="*/ 994 h 994"/>
                  <a:gd name="T66" fmla="*/ 52 w 2127"/>
                  <a:gd name="T67" fmla="*/ 984 h 994"/>
                  <a:gd name="T68" fmla="*/ 21 w 2127"/>
                  <a:gd name="T69" fmla="*/ 961 h 994"/>
                  <a:gd name="T70" fmla="*/ 3 w 2127"/>
                  <a:gd name="T71" fmla="*/ 926 h 994"/>
                  <a:gd name="T72" fmla="*/ 2 w 2127"/>
                  <a:gd name="T73" fmla="*/ 887 h 994"/>
                  <a:gd name="T74" fmla="*/ 131 w 2127"/>
                  <a:gd name="T75" fmla="*/ 259 h 994"/>
                  <a:gd name="T76" fmla="*/ 172 w 2127"/>
                  <a:gd name="T77" fmla="*/ 174 h 994"/>
                  <a:gd name="T78" fmla="*/ 234 w 2127"/>
                  <a:gd name="T79" fmla="*/ 103 h 994"/>
                  <a:gd name="T80" fmla="*/ 309 w 2127"/>
                  <a:gd name="T81" fmla="*/ 49 h 994"/>
                  <a:gd name="T82" fmla="*/ 395 w 2127"/>
                  <a:gd name="T83" fmla="*/ 13 h 994"/>
                  <a:gd name="T84" fmla="*/ 488 w 2127"/>
                  <a:gd name="T85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27" h="994">
                    <a:moveTo>
                      <a:pt x="488" y="178"/>
                    </a:moveTo>
                    <a:lnTo>
                      <a:pt x="455" y="181"/>
                    </a:lnTo>
                    <a:lnTo>
                      <a:pt x="423" y="191"/>
                    </a:lnTo>
                    <a:lnTo>
                      <a:pt x="392" y="206"/>
                    </a:lnTo>
                    <a:lnTo>
                      <a:pt x="364" y="226"/>
                    </a:lnTo>
                    <a:lnTo>
                      <a:pt x="339" y="250"/>
                    </a:lnTo>
                    <a:lnTo>
                      <a:pt x="318" y="277"/>
                    </a:lnTo>
                    <a:lnTo>
                      <a:pt x="302" y="307"/>
                    </a:lnTo>
                    <a:lnTo>
                      <a:pt x="293" y="339"/>
                    </a:lnTo>
                    <a:lnTo>
                      <a:pt x="197" y="815"/>
                    </a:lnTo>
                    <a:lnTo>
                      <a:pt x="1931" y="815"/>
                    </a:lnTo>
                    <a:lnTo>
                      <a:pt x="1836" y="339"/>
                    </a:lnTo>
                    <a:lnTo>
                      <a:pt x="1826" y="307"/>
                    </a:lnTo>
                    <a:lnTo>
                      <a:pt x="1810" y="277"/>
                    </a:lnTo>
                    <a:lnTo>
                      <a:pt x="1790" y="250"/>
                    </a:lnTo>
                    <a:lnTo>
                      <a:pt x="1764" y="226"/>
                    </a:lnTo>
                    <a:lnTo>
                      <a:pt x="1735" y="206"/>
                    </a:lnTo>
                    <a:lnTo>
                      <a:pt x="1705" y="191"/>
                    </a:lnTo>
                    <a:lnTo>
                      <a:pt x="1672" y="181"/>
                    </a:lnTo>
                    <a:lnTo>
                      <a:pt x="1639" y="178"/>
                    </a:lnTo>
                    <a:lnTo>
                      <a:pt x="1425" y="178"/>
                    </a:lnTo>
                    <a:lnTo>
                      <a:pt x="1127" y="477"/>
                    </a:lnTo>
                    <a:lnTo>
                      <a:pt x="1114" y="489"/>
                    </a:lnTo>
                    <a:lnTo>
                      <a:pt x="1098" y="497"/>
                    </a:lnTo>
                    <a:lnTo>
                      <a:pt x="1082" y="502"/>
                    </a:lnTo>
                    <a:lnTo>
                      <a:pt x="1064" y="504"/>
                    </a:lnTo>
                    <a:lnTo>
                      <a:pt x="1047" y="502"/>
                    </a:lnTo>
                    <a:lnTo>
                      <a:pt x="1030" y="497"/>
                    </a:lnTo>
                    <a:lnTo>
                      <a:pt x="1015" y="489"/>
                    </a:lnTo>
                    <a:lnTo>
                      <a:pt x="1001" y="477"/>
                    </a:lnTo>
                    <a:lnTo>
                      <a:pt x="702" y="178"/>
                    </a:lnTo>
                    <a:lnTo>
                      <a:pt x="488" y="178"/>
                    </a:lnTo>
                    <a:close/>
                    <a:moveTo>
                      <a:pt x="488" y="0"/>
                    </a:moveTo>
                    <a:lnTo>
                      <a:pt x="739" y="0"/>
                    </a:lnTo>
                    <a:lnTo>
                      <a:pt x="757" y="2"/>
                    </a:lnTo>
                    <a:lnTo>
                      <a:pt x="773" y="7"/>
                    </a:lnTo>
                    <a:lnTo>
                      <a:pt x="788" y="15"/>
                    </a:lnTo>
                    <a:lnTo>
                      <a:pt x="802" y="26"/>
                    </a:lnTo>
                    <a:lnTo>
                      <a:pt x="1064" y="290"/>
                    </a:lnTo>
                    <a:lnTo>
                      <a:pt x="1326" y="26"/>
                    </a:lnTo>
                    <a:lnTo>
                      <a:pt x="1340" y="15"/>
                    </a:lnTo>
                    <a:lnTo>
                      <a:pt x="1354" y="7"/>
                    </a:lnTo>
                    <a:lnTo>
                      <a:pt x="1372" y="2"/>
                    </a:lnTo>
                    <a:lnTo>
                      <a:pt x="1388" y="0"/>
                    </a:lnTo>
                    <a:lnTo>
                      <a:pt x="1639" y="0"/>
                    </a:lnTo>
                    <a:lnTo>
                      <a:pt x="1687" y="3"/>
                    </a:lnTo>
                    <a:lnTo>
                      <a:pt x="1733" y="13"/>
                    </a:lnTo>
                    <a:lnTo>
                      <a:pt x="1777" y="28"/>
                    </a:lnTo>
                    <a:lnTo>
                      <a:pt x="1818" y="49"/>
                    </a:lnTo>
                    <a:lnTo>
                      <a:pt x="1859" y="73"/>
                    </a:lnTo>
                    <a:lnTo>
                      <a:pt x="1895" y="103"/>
                    </a:lnTo>
                    <a:lnTo>
                      <a:pt x="1927" y="137"/>
                    </a:lnTo>
                    <a:lnTo>
                      <a:pt x="1955" y="174"/>
                    </a:lnTo>
                    <a:lnTo>
                      <a:pt x="1979" y="216"/>
                    </a:lnTo>
                    <a:lnTo>
                      <a:pt x="1997" y="259"/>
                    </a:lnTo>
                    <a:lnTo>
                      <a:pt x="2010" y="304"/>
                    </a:lnTo>
                    <a:lnTo>
                      <a:pt x="2125" y="887"/>
                    </a:lnTo>
                    <a:lnTo>
                      <a:pt x="2127" y="907"/>
                    </a:lnTo>
                    <a:lnTo>
                      <a:pt x="2124" y="926"/>
                    </a:lnTo>
                    <a:lnTo>
                      <a:pt x="2118" y="944"/>
                    </a:lnTo>
                    <a:lnTo>
                      <a:pt x="2107" y="961"/>
                    </a:lnTo>
                    <a:lnTo>
                      <a:pt x="2093" y="974"/>
                    </a:lnTo>
                    <a:lnTo>
                      <a:pt x="2077" y="984"/>
                    </a:lnTo>
                    <a:lnTo>
                      <a:pt x="2058" y="991"/>
                    </a:lnTo>
                    <a:lnTo>
                      <a:pt x="2039" y="994"/>
                    </a:lnTo>
                    <a:lnTo>
                      <a:pt x="90" y="994"/>
                    </a:lnTo>
                    <a:lnTo>
                      <a:pt x="70" y="991"/>
                    </a:lnTo>
                    <a:lnTo>
                      <a:pt x="52" y="984"/>
                    </a:lnTo>
                    <a:lnTo>
                      <a:pt x="35" y="974"/>
                    </a:lnTo>
                    <a:lnTo>
                      <a:pt x="21" y="961"/>
                    </a:lnTo>
                    <a:lnTo>
                      <a:pt x="11" y="944"/>
                    </a:lnTo>
                    <a:lnTo>
                      <a:pt x="3" y="926"/>
                    </a:lnTo>
                    <a:lnTo>
                      <a:pt x="0" y="907"/>
                    </a:lnTo>
                    <a:lnTo>
                      <a:pt x="2" y="887"/>
                    </a:lnTo>
                    <a:lnTo>
                      <a:pt x="119" y="304"/>
                    </a:lnTo>
                    <a:lnTo>
                      <a:pt x="131" y="259"/>
                    </a:lnTo>
                    <a:lnTo>
                      <a:pt x="150" y="216"/>
                    </a:lnTo>
                    <a:lnTo>
                      <a:pt x="172" y="174"/>
                    </a:lnTo>
                    <a:lnTo>
                      <a:pt x="201" y="137"/>
                    </a:lnTo>
                    <a:lnTo>
                      <a:pt x="234" y="103"/>
                    </a:lnTo>
                    <a:lnTo>
                      <a:pt x="270" y="73"/>
                    </a:lnTo>
                    <a:lnTo>
                      <a:pt x="309" y="49"/>
                    </a:lnTo>
                    <a:lnTo>
                      <a:pt x="351" y="28"/>
                    </a:lnTo>
                    <a:lnTo>
                      <a:pt x="395" y="13"/>
                    </a:lnTo>
                    <a:lnTo>
                      <a:pt x="441" y="3"/>
                    </a:lnTo>
                    <a:lnTo>
                      <a:pt x="488" y="0"/>
                    </a:lnTo>
                    <a:close/>
                  </a:path>
                </a:pathLst>
              </a:custGeom>
              <a:grpFill/>
              <a:ln w="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43777" tIns="121888" rIns="243777" bIns="1218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799"/>
              </a:p>
            </p:txBody>
          </p:sp>
        </p:grpSp>
        <p:sp>
          <p:nvSpPr>
            <p:cNvPr id="87" name="Shape 2794"/>
            <p:cNvSpPr/>
            <p:nvPr/>
          </p:nvSpPr>
          <p:spPr>
            <a:xfrm>
              <a:off x="14913777" y="5802398"/>
              <a:ext cx="613610" cy="54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535" y="7724"/>
                  </a:moveTo>
                  <a:cubicBezTo>
                    <a:pt x="12082" y="7724"/>
                    <a:pt x="12586" y="7961"/>
                    <a:pt x="13047" y="8436"/>
                  </a:cubicBezTo>
                  <a:lnTo>
                    <a:pt x="13544" y="7424"/>
                  </a:lnTo>
                  <a:cubicBezTo>
                    <a:pt x="12888" y="6964"/>
                    <a:pt x="12248" y="6734"/>
                    <a:pt x="11621" y="6734"/>
                  </a:cubicBezTo>
                  <a:cubicBezTo>
                    <a:pt x="10757" y="6734"/>
                    <a:pt x="10048" y="7019"/>
                    <a:pt x="9494" y="7590"/>
                  </a:cubicBezTo>
                  <a:cubicBezTo>
                    <a:pt x="9019" y="8087"/>
                    <a:pt x="8691" y="8762"/>
                    <a:pt x="8510" y="9615"/>
                  </a:cubicBezTo>
                  <a:lnTo>
                    <a:pt x="7938" y="9615"/>
                  </a:lnTo>
                  <a:lnTo>
                    <a:pt x="7658" y="10327"/>
                  </a:lnTo>
                  <a:lnTo>
                    <a:pt x="8435" y="10327"/>
                  </a:lnTo>
                  <a:cubicBezTo>
                    <a:pt x="8428" y="10409"/>
                    <a:pt x="8423" y="10483"/>
                    <a:pt x="8419" y="10549"/>
                  </a:cubicBezTo>
                  <a:cubicBezTo>
                    <a:pt x="8415" y="10616"/>
                    <a:pt x="8414" y="10675"/>
                    <a:pt x="8414" y="10727"/>
                  </a:cubicBezTo>
                  <a:cubicBezTo>
                    <a:pt x="8414" y="10794"/>
                    <a:pt x="8415" y="10857"/>
                    <a:pt x="8419" y="10916"/>
                  </a:cubicBezTo>
                  <a:cubicBezTo>
                    <a:pt x="8423" y="10976"/>
                    <a:pt x="8428" y="11032"/>
                    <a:pt x="8435" y="11083"/>
                  </a:cubicBezTo>
                  <a:lnTo>
                    <a:pt x="7949" y="11083"/>
                  </a:lnTo>
                  <a:lnTo>
                    <a:pt x="7658" y="11784"/>
                  </a:lnTo>
                  <a:lnTo>
                    <a:pt x="8489" y="11784"/>
                  </a:lnTo>
                  <a:cubicBezTo>
                    <a:pt x="8604" y="12674"/>
                    <a:pt x="8896" y="13382"/>
                    <a:pt x="9364" y="13908"/>
                  </a:cubicBezTo>
                  <a:cubicBezTo>
                    <a:pt x="9904" y="14517"/>
                    <a:pt x="10656" y="14821"/>
                    <a:pt x="11621" y="14821"/>
                  </a:cubicBezTo>
                  <a:cubicBezTo>
                    <a:pt x="12219" y="14821"/>
                    <a:pt x="12762" y="14658"/>
                    <a:pt x="13252" y="14331"/>
                  </a:cubicBezTo>
                  <a:lnTo>
                    <a:pt x="13252" y="13097"/>
                  </a:lnTo>
                  <a:cubicBezTo>
                    <a:pt x="12978" y="13356"/>
                    <a:pt x="12733" y="13542"/>
                    <a:pt x="12517" y="13653"/>
                  </a:cubicBezTo>
                  <a:cubicBezTo>
                    <a:pt x="12280" y="13772"/>
                    <a:pt x="11981" y="13831"/>
                    <a:pt x="11621" y="13831"/>
                  </a:cubicBezTo>
                  <a:cubicBezTo>
                    <a:pt x="11067" y="13831"/>
                    <a:pt x="10627" y="13620"/>
                    <a:pt x="10304" y="13197"/>
                  </a:cubicBezTo>
                  <a:cubicBezTo>
                    <a:pt x="10023" y="12855"/>
                    <a:pt x="9839" y="12385"/>
                    <a:pt x="9753" y="11784"/>
                  </a:cubicBezTo>
                  <a:lnTo>
                    <a:pt x="11924" y="11784"/>
                  </a:lnTo>
                  <a:lnTo>
                    <a:pt x="12193" y="11083"/>
                  </a:lnTo>
                  <a:lnTo>
                    <a:pt x="9699" y="11083"/>
                  </a:lnTo>
                  <a:cubicBezTo>
                    <a:pt x="9692" y="11046"/>
                    <a:pt x="9688" y="10932"/>
                    <a:pt x="9688" y="10739"/>
                  </a:cubicBezTo>
                  <a:lnTo>
                    <a:pt x="9688" y="10483"/>
                  </a:lnTo>
                  <a:cubicBezTo>
                    <a:pt x="9688" y="10416"/>
                    <a:pt x="9692" y="10364"/>
                    <a:pt x="9699" y="10327"/>
                  </a:cubicBezTo>
                  <a:lnTo>
                    <a:pt x="12344" y="10327"/>
                  </a:lnTo>
                  <a:lnTo>
                    <a:pt x="12626" y="9615"/>
                  </a:lnTo>
                  <a:lnTo>
                    <a:pt x="9775" y="9615"/>
                  </a:lnTo>
                  <a:cubicBezTo>
                    <a:pt x="9868" y="9096"/>
                    <a:pt x="10051" y="8662"/>
                    <a:pt x="10325" y="8314"/>
                  </a:cubicBezTo>
                  <a:cubicBezTo>
                    <a:pt x="10649" y="7920"/>
                    <a:pt x="11052" y="7724"/>
                    <a:pt x="11535" y="7724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134" name="Csoportba foglalás 133"/>
          <p:cNvGrpSpPr/>
          <p:nvPr/>
        </p:nvGrpSpPr>
        <p:grpSpPr>
          <a:xfrm>
            <a:off x="8570044" y="10846116"/>
            <a:ext cx="3934326" cy="830805"/>
            <a:chOff x="11207248" y="8002298"/>
            <a:chExt cx="3934326" cy="830805"/>
          </a:xfrm>
        </p:grpSpPr>
        <p:sp>
          <p:nvSpPr>
            <p:cNvPr id="135" name="Rectangle 31"/>
            <p:cNvSpPr/>
            <p:nvPr/>
          </p:nvSpPr>
          <p:spPr>
            <a:xfrm flipH="1">
              <a:off x="11207248" y="8002298"/>
              <a:ext cx="3320716" cy="830805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hu-HU" sz="3199" b="1" dirty="0">
                  <a:solidFill>
                    <a:srgbClr val="002060"/>
                  </a:solidFill>
                </a:rPr>
                <a:t>250      és  50M</a:t>
              </a:r>
              <a:r>
                <a:rPr lang="en-US" sz="3199" b="1" dirty="0">
                  <a:solidFill>
                    <a:srgbClr val="002060"/>
                  </a:solidFill>
                </a:rPr>
                <a:t> </a:t>
              </a:r>
            </a:p>
          </p:txBody>
        </p:sp>
        <p:grpSp>
          <p:nvGrpSpPr>
            <p:cNvPr id="136" name="Group 233"/>
            <p:cNvGrpSpPr/>
            <p:nvPr/>
          </p:nvGrpSpPr>
          <p:grpSpPr>
            <a:xfrm>
              <a:off x="12334015" y="8255930"/>
              <a:ext cx="385020" cy="400785"/>
              <a:chOff x="3364618" y="2089151"/>
              <a:chExt cx="338138" cy="357187"/>
            </a:xfrm>
            <a:solidFill>
              <a:srgbClr val="002060"/>
            </a:solidFill>
          </p:grpSpPr>
          <p:sp>
            <p:nvSpPr>
              <p:cNvPr id="138" name="Freeform 279"/>
              <p:cNvSpPr>
                <a:spLocks noEditPoints="1"/>
              </p:cNvSpPr>
              <p:nvPr/>
            </p:nvSpPr>
            <p:spPr bwMode="auto">
              <a:xfrm>
                <a:off x="3436736" y="2089151"/>
                <a:ext cx="193904" cy="192088"/>
              </a:xfrm>
              <a:custGeom>
                <a:avLst/>
                <a:gdLst>
                  <a:gd name="T0" fmla="*/ 483 w 1062"/>
                  <a:gd name="T1" fmla="*/ 181 h 1065"/>
                  <a:gd name="T2" fmla="*/ 394 w 1062"/>
                  <a:gd name="T3" fmla="*/ 206 h 1065"/>
                  <a:gd name="T4" fmla="*/ 315 w 1062"/>
                  <a:gd name="T5" fmla="*/ 252 h 1065"/>
                  <a:gd name="T6" fmla="*/ 251 w 1062"/>
                  <a:gd name="T7" fmla="*/ 316 h 1065"/>
                  <a:gd name="T8" fmla="*/ 206 w 1062"/>
                  <a:gd name="T9" fmla="*/ 395 h 1065"/>
                  <a:gd name="T10" fmla="*/ 181 w 1062"/>
                  <a:gd name="T11" fmla="*/ 485 h 1065"/>
                  <a:gd name="T12" fmla="*/ 181 w 1062"/>
                  <a:gd name="T13" fmla="*/ 581 h 1065"/>
                  <a:gd name="T14" fmla="*/ 206 w 1062"/>
                  <a:gd name="T15" fmla="*/ 671 h 1065"/>
                  <a:gd name="T16" fmla="*/ 251 w 1062"/>
                  <a:gd name="T17" fmla="*/ 750 h 1065"/>
                  <a:gd name="T18" fmla="*/ 315 w 1062"/>
                  <a:gd name="T19" fmla="*/ 814 h 1065"/>
                  <a:gd name="T20" fmla="*/ 394 w 1062"/>
                  <a:gd name="T21" fmla="*/ 860 h 1065"/>
                  <a:gd name="T22" fmla="*/ 483 w 1062"/>
                  <a:gd name="T23" fmla="*/ 885 h 1065"/>
                  <a:gd name="T24" fmla="*/ 579 w 1062"/>
                  <a:gd name="T25" fmla="*/ 885 h 1065"/>
                  <a:gd name="T26" fmla="*/ 669 w 1062"/>
                  <a:gd name="T27" fmla="*/ 860 h 1065"/>
                  <a:gd name="T28" fmla="*/ 747 w 1062"/>
                  <a:gd name="T29" fmla="*/ 814 h 1065"/>
                  <a:gd name="T30" fmla="*/ 811 w 1062"/>
                  <a:gd name="T31" fmla="*/ 750 h 1065"/>
                  <a:gd name="T32" fmla="*/ 857 w 1062"/>
                  <a:gd name="T33" fmla="*/ 671 h 1065"/>
                  <a:gd name="T34" fmla="*/ 882 w 1062"/>
                  <a:gd name="T35" fmla="*/ 581 h 1065"/>
                  <a:gd name="T36" fmla="*/ 882 w 1062"/>
                  <a:gd name="T37" fmla="*/ 485 h 1065"/>
                  <a:gd name="T38" fmla="*/ 857 w 1062"/>
                  <a:gd name="T39" fmla="*/ 395 h 1065"/>
                  <a:gd name="T40" fmla="*/ 811 w 1062"/>
                  <a:gd name="T41" fmla="*/ 316 h 1065"/>
                  <a:gd name="T42" fmla="*/ 747 w 1062"/>
                  <a:gd name="T43" fmla="*/ 252 h 1065"/>
                  <a:gd name="T44" fmla="*/ 669 w 1062"/>
                  <a:gd name="T45" fmla="*/ 206 h 1065"/>
                  <a:gd name="T46" fmla="*/ 579 w 1062"/>
                  <a:gd name="T47" fmla="*/ 181 h 1065"/>
                  <a:gd name="T48" fmla="*/ 531 w 1062"/>
                  <a:gd name="T49" fmla="*/ 0 h 1065"/>
                  <a:gd name="T50" fmla="*/ 588 w 1062"/>
                  <a:gd name="T51" fmla="*/ 3 h 1065"/>
                  <a:gd name="T52" fmla="*/ 698 w 1062"/>
                  <a:gd name="T53" fmla="*/ 28 h 1065"/>
                  <a:gd name="T54" fmla="*/ 798 w 1062"/>
                  <a:gd name="T55" fmla="*/ 73 h 1065"/>
                  <a:gd name="T56" fmla="*/ 887 w 1062"/>
                  <a:gd name="T57" fmla="*/ 138 h 1065"/>
                  <a:gd name="T58" fmla="*/ 960 w 1062"/>
                  <a:gd name="T59" fmla="*/ 219 h 1065"/>
                  <a:gd name="T60" fmla="*/ 1014 w 1062"/>
                  <a:gd name="T61" fmla="*/ 313 h 1065"/>
                  <a:gd name="T62" fmla="*/ 1049 w 1062"/>
                  <a:gd name="T63" fmla="*/ 418 h 1065"/>
                  <a:gd name="T64" fmla="*/ 1062 w 1062"/>
                  <a:gd name="T65" fmla="*/ 533 h 1065"/>
                  <a:gd name="T66" fmla="*/ 1049 w 1062"/>
                  <a:gd name="T67" fmla="*/ 647 h 1065"/>
                  <a:gd name="T68" fmla="*/ 1014 w 1062"/>
                  <a:gd name="T69" fmla="*/ 753 h 1065"/>
                  <a:gd name="T70" fmla="*/ 960 w 1062"/>
                  <a:gd name="T71" fmla="*/ 847 h 1065"/>
                  <a:gd name="T72" fmla="*/ 887 w 1062"/>
                  <a:gd name="T73" fmla="*/ 928 h 1065"/>
                  <a:gd name="T74" fmla="*/ 798 w 1062"/>
                  <a:gd name="T75" fmla="*/ 993 h 1065"/>
                  <a:gd name="T76" fmla="*/ 698 w 1062"/>
                  <a:gd name="T77" fmla="*/ 1039 h 1065"/>
                  <a:gd name="T78" fmla="*/ 588 w 1062"/>
                  <a:gd name="T79" fmla="*/ 1062 h 1065"/>
                  <a:gd name="T80" fmla="*/ 473 w 1062"/>
                  <a:gd name="T81" fmla="*/ 1062 h 1065"/>
                  <a:gd name="T82" fmla="*/ 363 w 1062"/>
                  <a:gd name="T83" fmla="*/ 1039 h 1065"/>
                  <a:gd name="T84" fmla="*/ 263 w 1062"/>
                  <a:gd name="T85" fmla="*/ 993 h 1065"/>
                  <a:gd name="T86" fmla="*/ 176 w 1062"/>
                  <a:gd name="T87" fmla="*/ 928 h 1065"/>
                  <a:gd name="T88" fmla="*/ 103 w 1062"/>
                  <a:gd name="T89" fmla="*/ 847 h 1065"/>
                  <a:gd name="T90" fmla="*/ 47 w 1062"/>
                  <a:gd name="T91" fmla="*/ 753 h 1065"/>
                  <a:gd name="T92" fmla="*/ 12 w 1062"/>
                  <a:gd name="T93" fmla="*/ 647 h 1065"/>
                  <a:gd name="T94" fmla="*/ 0 w 1062"/>
                  <a:gd name="T95" fmla="*/ 533 h 1065"/>
                  <a:gd name="T96" fmla="*/ 12 w 1062"/>
                  <a:gd name="T97" fmla="*/ 418 h 1065"/>
                  <a:gd name="T98" fmla="*/ 47 w 1062"/>
                  <a:gd name="T99" fmla="*/ 313 h 1065"/>
                  <a:gd name="T100" fmla="*/ 103 w 1062"/>
                  <a:gd name="T101" fmla="*/ 219 h 1065"/>
                  <a:gd name="T102" fmla="*/ 176 w 1062"/>
                  <a:gd name="T103" fmla="*/ 138 h 1065"/>
                  <a:gd name="T104" fmla="*/ 263 w 1062"/>
                  <a:gd name="T105" fmla="*/ 73 h 1065"/>
                  <a:gd name="T106" fmla="*/ 363 w 1062"/>
                  <a:gd name="T107" fmla="*/ 28 h 1065"/>
                  <a:gd name="T108" fmla="*/ 473 w 1062"/>
                  <a:gd name="T109" fmla="*/ 3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2" h="1065">
                    <a:moveTo>
                      <a:pt x="531" y="177"/>
                    </a:moveTo>
                    <a:lnTo>
                      <a:pt x="483" y="181"/>
                    </a:lnTo>
                    <a:lnTo>
                      <a:pt x="437" y="191"/>
                    </a:lnTo>
                    <a:lnTo>
                      <a:pt x="394" y="206"/>
                    </a:lnTo>
                    <a:lnTo>
                      <a:pt x="353" y="227"/>
                    </a:lnTo>
                    <a:lnTo>
                      <a:pt x="315" y="252"/>
                    </a:lnTo>
                    <a:lnTo>
                      <a:pt x="281" y="282"/>
                    </a:lnTo>
                    <a:lnTo>
                      <a:pt x="251" y="316"/>
                    </a:lnTo>
                    <a:lnTo>
                      <a:pt x="226" y="354"/>
                    </a:lnTo>
                    <a:lnTo>
                      <a:pt x="206" y="395"/>
                    </a:lnTo>
                    <a:lnTo>
                      <a:pt x="190" y="439"/>
                    </a:lnTo>
                    <a:lnTo>
                      <a:pt x="181" y="485"/>
                    </a:lnTo>
                    <a:lnTo>
                      <a:pt x="178" y="533"/>
                    </a:lnTo>
                    <a:lnTo>
                      <a:pt x="181" y="581"/>
                    </a:lnTo>
                    <a:lnTo>
                      <a:pt x="190" y="628"/>
                    </a:lnTo>
                    <a:lnTo>
                      <a:pt x="206" y="671"/>
                    </a:lnTo>
                    <a:lnTo>
                      <a:pt x="226" y="712"/>
                    </a:lnTo>
                    <a:lnTo>
                      <a:pt x="251" y="750"/>
                    </a:lnTo>
                    <a:lnTo>
                      <a:pt x="281" y="784"/>
                    </a:lnTo>
                    <a:lnTo>
                      <a:pt x="315" y="814"/>
                    </a:lnTo>
                    <a:lnTo>
                      <a:pt x="353" y="840"/>
                    </a:lnTo>
                    <a:lnTo>
                      <a:pt x="394" y="860"/>
                    </a:lnTo>
                    <a:lnTo>
                      <a:pt x="437" y="876"/>
                    </a:lnTo>
                    <a:lnTo>
                      <a:pt x="483" y="885"/>
                    </a:lnTo>
                    <a:lnTo>
                      <a:pt x="531" y="888"/>
                    </a:lnTo>
                    <a:lnTo>
                      <a:pt x="579" y="885"/>
                    </a:lnTo>
                    <a:lnTo>
                      <a:pt x="625" y="876"/>
                    </a:lnTo>
                    <a:lnTo>
                      <a:pt x="669" y="860"/>
                    </a:lnTo>
                    <a:lnTo>
                      <a:pt x="710" y="840"/>
                    </a:lnTo>
                    <a:lnTo>
                      <a:pt x="747" y="814"/>
                    </a:lnTo>
                    <a:lnTo>
                      <a:pt x="781" y="784"/>
                    </a:lnTo>
                    <a:lnTo>
                      <a:pt x="811" y="750"/>
                    </a:lnTo>
                    <a:lnTo>
                      <a:pt x="836" y="712"/>
                    </a:lnTo>
                    <a:lnTo>
                      <a:pt x="857" y="671"/>
                    </a:lnTo>
                    <a:lnTo>
                      <a:pt x="872" y="628"/>
                    </a:lnTo>
                    <a:lnTo>
                      <a:pt x="882" y="581"/>
                    </a:lnTo>
                    <a:lnTo>
                      <a:pt x="885" y="533"/>
                    </a:lnTo>
                    <a:lnTo>
                      <a:pt x="882" y="485"/>
                    </a:lnTo>
                    <a:lnTo>
                      <a:pt x="872" y="439"/>
                    </a:lnTo>
                    <a:lnTo>
                      <a:pt x="857" y="395"/>
                    </a:lnTo>
                    <a:lnTo>
                      <a:pt x="836" y="354"/>
                    </a:lnTo>
                    <a:lnTo>
                      <a:pt x="811" y="316"/>
                    </a:lnTo>
                    <a:lnTo>
                      <a:pt x="781" y="282"/>
                    </a:lnTo>
                    <a:lnTo>
                      <a:pt x="747" y="252"/>
                    </a:lnTo>
                    <a:lnTo>
                      <a:pt x="710" y="227"/>
                    </a:lnTo>
                    <a:lnTo>
                      <a:pt x="669" y="206"/>
                    </a:lnTo>
                    <a:lnTo>
                      <a:pt x="625" y="191"/>
                    </a:lnTo>
                    <a:lnTo>
                      <a:pt x="579" y="181"/>
                    </a:lnTo>
                    <a:lnTo>
                      <a:pt x="531" y="177"/>
                    </a:lnTo>
                    <a:close/>
                    <a:moveTo>
                      <a:pt x="531" y="0"/>
                    </a:moveTo>
                    <a:lnTo>
                      <a:pt x="531" y="0"/>
                    </a:lnTo>
                    <a:lnTo>
                      <a:pt x="588" y="3"/>
                    </a:lnTo>
                    <a:lnTo>
                      <a:pt x="645" y="13"/>
                    </a:lnTo>
                    <a:lnTo>
                      <a:pt x="698" y="28"/>
                    </a:lnTo>
                    <a:lnTo>
                      <a:pt x="750" y="48"/>
                    </a:lnTo>
                    <a:lnTo>
                      <a:pt x="798" y="73"/>
                    </a:lnTo>
                    <a:lnTo>
                      <a:pt x="845" y="103"/>
                    </a:lnTo>
                    <a:lnTo>
                      <a:pt x="887" y="138"/>
                    </a:lnTo>
                    <a:lnTo>
                      <a:pt x="925" y="176"/>
                    </a:lnTo>
                    <a:lnTo>
                      <a:pt x="960" y="219"/>
                    </a:lnTo>
                    <a:lnTo>
                      <a:pt x="990" y="264"/>
                    </a:lnTo>
                    <a:lnTo>
                      <a:pt x="1014" y="313"/>
                    </a:lnTo>
                    <a:lnTo>
                      <a:pt x="1035" y="365"/>
                    </a:lnTo>
                    <a:lnTo>
                      <a:pt x="1049" y="418"/>
                    </a:lnTo>
                    <a:lnTo>
                      <a:pt x="1059" y="475"/>
                    </a:lnTo>
                    <a:lnTo>
                      <a:pt x="1062" y="533"/>
                    </a:lnTo>
                    <a:lnTo>
                      <a:pt x="1059" y="592"/>
                    </a:lnTo>
                    <a:lnTo>
                      <a:pt x="1049" y="647"/>
                    </a:lnTo>
                    <a:lnTo>
                      <a:pt x="1035" y="702"/>
                    </a:lnTo>
                    <a:lnTo>
                      <a:pt x="1014" y="753"/>
                    </a:lnTo>
                    <a:lnTo>
                      <a:pt x="990" y="802"/>
                    </a:lnTo>
                    <a:lnTo>
                      <a:pt x="960" y="847"/>
                    </a:lnTo>
                    <a:lnTo>
                      <a:pt x="925" y="890"/>
                    </a:lnTo>
                    <a:lnTo>
                      <a:pt x="887" y="928"/>
                    </a:lnTo>
                    <a:lnTo>
                      <a:pt x="845" y="962"/>
                    </a:lnTo>
                    <a:lnTo>
                      <a:pt x="798" y="993"/>
                    </a:lnTo>
                    <a:lnTo>
                      <a:pt x="750" y="1018"/>
                    </a:lnTo>
                    <a:lnTo>
                      <a:pt x="698" y="1039"/>
                    </a:lnTo>
                    <a:lnTo>
                      <a:pt x="645" y="1053"/>
                    </a:lnTo>
                    <a:lnTo>
                      <a:pt x="588" y="1062"/>
                    </a:lnTo>
                    <a:lnTo>
                      <a:pt x="531" y="1065"/>
                    </a:lnTo>
                    <a:lnTo>
                      <a:pt x="473" y="1062"/>
                    </a:lnTo>
                    <a:lnTo>
                      <a:pt x="418" y="1053"/>
                    </a:lnTo>
                    <a:lnTo>
                      <a:pt x="363" y="1039"/>
                    </a:lnTo>
                    <a:lnTo>
                      <a:pt x="312" y="1018"/>
                    </a:lnTo>
                    <a:lnTo>
                      <a:pt x="263" y="993"/>
                    </a:lnTo>
                    <a:lnTo>
                      <a:pt x="218" y="962"/>
                    </a:lnTo>
                    <a:lnTo>
                      <a:pt x="176" y="928"/>
                    </a:lnTo>
                    <a:lnTo>
                      <a:pt x="138" y="890"/>
                    </a:lnTo>
                    <a:lnTo>
                      <a:pt x="103" y="847"/>
                    </a:lnTo>
                    <a:lnTo>
                      <a:pt x="73" y="802"/>
                    </a:lnTo>
                    <a:lnTo>
                      <a:pt x="47" y="753"/>
                    </a:lnTo>
                    <a:lnTo>
                      <a:pt x="28" y="702"/>
                    </a:lnTo>
                    <a:lnTo>
                      <a:pt x="12" y="647"/>
                    </a:lnTo>
                    <a:lnTo>
                      <a:pt x="4" y="592"/>
                    </a:lnTo>
                    <a:lnTo>
                      <a:pt x="0" y="533"/>
                    </a:lnTo>
                    <a:lnTo>
                      <a:pt x="4" y="475"/>
                    </a:lnTo>
                    <a:lnTo>
                      <a:pt x="12" y="418"/>
                    </a:lnTo>
                    <a:lnTo>
                      <a:pt x="28" y="365"/>
                    </a:lnTo>
                    <a:lnTo>
                      <a:pt x="47" y="313"/>
                    </a:lnTo>
                    <a:lnTo>
                      <a:pt x="73" y="264"/>
                    </a:lnTo>
                    <a:lnTo>
                      <a:pt x="103" y="219"/>
                    </a:lnTo>
                    <a:lnTo>
                      <a:pt x="138" y="176"/>
                    </a:lnTo>
                    <a:lnTo>
                      <a:pt x="176" y="138"/>
                    </a:lnTo>
                    <a:lnTo>
                      <a:pt x="218" y="103"/>
                    </a:lnTo>
                    <a:lnTo>
                      <a:pt x="263" y="73"/>
                    </a:lnTo>
                    <a:lnTo>
                      <a:pt x="312" y="48"/>
                    </a:lnTo>
                    <a:lnTo>
                      <a:pt x="363" y="28"/>
                    </a:lnTo>
                    <a:lnTo>
                      <a:pt x="418" y="13"/>
                    </a:lnTo>
                    <a:lnTo>
                      <a:pt x="473" y="3"/>
                    </a:lnTo>
                    <a:lnTo>
                      <a:pt x="531" y="0"/>
                    </a:lnTo>
                    <a:close/>
                  </a:path>
                </a:pathLst>
              </a:custGeom>
              <a:grpFill/>
              <a:ln w="0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43777" tIns="121888" rIns="243777" bIns="1218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799"/>
              </a:p>
            </p:txBody>
          </p:sp>
          <p:sp>
            <p:nvSpPr>
              <p:cNvPr id="139" name="Freeform 282"/>
              <p:cNvSpPr>
                <a:spLocks noEditPoints="1"/>
              </p:cNvSpPr>
              <p:nvPr/>
            </p:nvSpPr>
            <p:spPr bwMode="auto">
              <a:xfrm>
                <a:off x="3364618" y="2289175"/>
                <a:ext cx="338138" cy="157163"/>
              </a:xfrm>
              <a:custGeom>
                <a:avLst/>
                <a:gdLst>
                  <a:gd name="T0" fmla="*/ 455 w 2127"/>
                  <a:gd name="T1" fmla="*/ 181 h 994"/>
                  <a:gd name="T2" fmla="*/ 392 w 2127"/>
                  <a:gd name="T3" fmla="*/ 206 h 994"/>
                  <a:gd name="T4" fmla="*/ 339 w 2127"/>
                  <a:gd name="T5" fmla="*/ 250 h 994"/>
                  <a:gd name="T6" fmla="*/ 302 w 2127"/>
                  <a:gd name="T7" fmla="*/ 307 h 994"/>
                  <a:gd name="T8" fmla="*/ 197 w 2127"/>
                  <a:gd name="T9" fmla="*/ 815 h 994"/>
                  <a:gd name="T10" fmla="*/ 1836 w 2127"/>
                  <a:gd name="T11" fmla="*/ 339 h 994"/>
                  <a:gd name="T12" fmla="*/ 1810 w 2127"/>
                  <a:gd name="T13" fmla="*/ 277 h 994"/>
                  <a:gd name="T14" fmla="*/ 1764 w 2127"/>
                  <a:gd name="T15" fmla="*/ 226 h 994"/>
                  <a:gd name="T16" fmla="*/ 1705 w 2127"/>
                  <a:gd name="T17" fmla="*/ 191 h 994"/>
                  <a:gd name="T18" fmla="*/ 1639 w 2127"/>
                  <a:gd name="T19" fmla="*/ 178 h 994"/>
                  <a:gd name="T20" fmla="*/ 1127 w 2127"/>
                  <a:gd name="T21" fmla="*/ 477 h 994"/>
                  <a:gd name="T22" fmla="*/ 1098 w 2127"/>
                  <a:gd name="T23" fmla="*/ 497 h 994"/>
                  <a:gd name="T24" fmla="*/ 1064 w 2127"/>
                  <a:gd name="T25" fmla="*/ 504 h 994"/>
                  <a:gd name="T26" fmla="*/ 1030 w 2127"/>
                  <a:gd name="T27" fmla="*/ 497 h 994"/>
                  <a:gd name="T28" fmla="*/ 1001 w 2127"/>
                  <a:gd name="T29" fmla="*/ 477 h 994"/>
                  <a:gd name="T30" fmla="*/ 488 w 2127"/>
                  <a:gd name="T31" fmla="*/ 178 h 994"/>
                  <a:gd name="T32" fmla="*/ 739 w 2127"/>
                  <a:gd name="T33" fmla="*/ 0 h 994"/>
                  <a:gd name="T34" fmla="*/ 773 w 2127"/>
                  <a:gd name="T35" fmla="*/ 7 h 994"/>
                  <a:gd name="T36" fmla="*/ 802 w 2127"/>
                  <a:gd name="T37" fmla="*/ 26 h 994"/>
                  <a:gd name="T38" fmla="*/ 1326 w 2127"/>
                  <a:gd name="T39" fmla="*/ 26 h 994"/>
                  <a:gd name="T40" fmla="*/ 1354 w 2127"/>
                  <a:gd name="T41" fmla="*/ 7 h 994"/>
                  <a:gd name="T42" fmla="*/ 1388 w 2127"/>
                  <a:gd name="T43" fmla="*/ 0 h 994"/>
                  <a:gd name="T44" fmla="*/ 1687 w 2127"/>
                  <a:gd name="T45" fmla="*/ 3 h 994"/>
                  <a:gd name="T46" fmla="*/ 1777 w 2127"/>
                  <a:gd name="T47" fmla="*/ 28 h 994"/>
                  <a:gd name="T48" fmla="*/ 1859 w 2127"/>
                  <a:gd name="T49" fmla="*/ 73 h 994"/>
                  <a:gd name="T50" fmla="*/ 1927 w 2127"/>
                  <a:gd name="T51" fmla="*/ 137 h 994"/>
                  <a:gd name="T52" fmla="*/ 1979 w 2127"/>
                  <a:gd name="T53" fmla="*/ 216 h 994"/>
                  <a:gd name="T54" fmla="*/ 2010 w 2127"/>
                  <a:gd name="T55" fmla="*/ 304 h 994"/>
                  <a:gd name="T56" fmla="*/ 2127 w 2127"/>
                  <a:gd name="T57" fmla="*/ 907 h 994"/>
                  <a:gd name="T58" fmla="*/ 2118 w 2127"/>
                  <a:gd name="T59" fmla="*/ 944 h 994"/>
                  <a:gd name="T60" fmla="*/ 2093 w 2127"/>
                  <a:gd name="T61" fmla="*/ 974 h 994"/>
                  <a:gd name="T62" fmla="*/ 2058 w 2127"/>
                  <a:gd name="T63" fmla="*/ 991 h 994"/>
                  <a:gd name="T64" fmla="*/ 90 w 2127"/>
                  <a:gd name="T65" fmla="*/ 994 h 994"/>
                  <a:gd name="T66" fmla="*/ 52 w 2127"/>
                  <a:gd name="T67" fmla="*/ 984 h 994"/>
                  <a:gd name="T68" fmla="*/ 21 w 2127"/>
                  <a:gd name="T69" fmla="*/ 961 h 994"/>
                  <a:gd name="T70" fmla="*/ 3 w 2127"/>
                  <a:gd name="T71" fmla="*/ 926 h 994"/>
                  <a:gd name="T72" fmla="*/ 2 w 2127"/>
                  <a:gd name="T73" fmla="*/ 887 h 994"/>
                  <a:gd name="T74" fmla="*/ 131 w 2127"/>
                  <a:gd name="T75" fmla="*/ 259 h 994"/>
                  <a:gd name="T76" fmla="*/ 172 w 2127"/>
                  <a:gd name="T77" fmla="*/ 174 h 994"/>
                  <a:gd name="T78" fmla="*/ 234 w 2127"/>
                  <a:gd name="T79" fmla="*/ 103 h 994"/>
                  <a:gd name="T80" fmla="*/ 309 w 2127"/>
                  <a:gd name="T81" fmla="*/ 49 h 994"/>
                  <a:gd name="T82" fmla="*/ 395 w 2127"/>
                  <a:gd name="T83" fmla="*/ 13 h 994"/>
                  <a:gd name="T84" fmla="*/ 488 w 2127"/>
                  <a:gd name="T85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27" h="994">
                    <a:moveTo>
                      <a:pt x="488" y="178"/>
                    </a:moveTo>
                    <a:lnTo>
                      <a:pt x="455" y="181"/>
                    </a:lnTo>
                    <a:lnTo>
                      <a:pt x="423" y="191"/>
                    </a:lnTo>
                    <a:lnTo>
                      <a:pt x="392" y="206"/>
                    </a:lnTo>
                    <a:lnTo>
                      <a:pt x="364" y="226"/>
                    </a:lnTo>
                    <a:lnTo>
                      <a:pt x="339" y="250"/>
                    </a:lnTo>
                    <a:lnTo>
                      <a:pt x="318" y="277"/>
                    </a:lnTo>
                    <a:lnTo>
                      <a:pt x="302" y="307"/>
                    </a:lnTo>
                    <a:lnTo>
                      <a:pt x="293" y="339"/>
                    </a:lnTo>
                    <a:lnTo>
                      <a:pt x="197" y="815"/>
                    </a:lnTo>
                    <a:lnTo>
                      <a:pt x="1931" y="815"/>
                    </a:lnTo>
                    <a:lnTo>
                      <a:pt x="1836" y="339"/>
                    </a:lnTo>
                    <a:lnTo>
                      <a:pt x="1826" y="307"/>
                    </a:lnTo>
                    <a:lnTo>
                      <a:pt x="1810" y="277"/>
                    </a:lnTo>
                    <a:lnTo>
                      <a:pt x="1790" y="250"/>
                    </a:lnTo>
                    <a:lnTo>
                      <a:pt x="1764" y="226"/>
                    </a:lnTo>
                    <a:lnTo>
                      <a:pt x="1735" y="206"/>
                    </a:lnTo>
                    <a:lnTo>
                      <a:pt x="1705" y="191"/>
                    </a:lnTo>
                    <a:lnTo>
                      <a:pt x="1672" y="181"/>
                    </a:lnTo>
                    <a:lnTo>
                      <a:pt x="1639" y="178"/>
                    </a:lnTo>
                    <a:lnTo>
                      <a:pt x="1425" y="178"/>
                    </a:lnTo>
                    <a:lnTo>
                      <a:pt x="1127" y="477"/>
                    </a:lnTo>
                    <a:lnTo>
                      <a:pt x="1114" y="489"/>
                    </a:lnTo>
                    <a:lnTo>
                      <a:pt x="1098" y="497"/>
                    </a:lnTo>
                    <a:lnTo>
                      <a:pt x="1082" y="502"/>
                    </a:lnTo>
                    <a:lnTo>
                      <a:pt x="1064" y="504"/>
                    </a:lnTo>
                    <a:lnTo>
                      <a:pt x="1047" y="502"/>
                    </a:lnTo>
                    <a:lnTo>
                      <a:pt x="1030" y="497"/>
                    </a:lnTo>
                    <a:lnTo>
                      <a:pt x="1015" y="489"/>
                    </a:lnTo>
                    <a:lnTo>
                      <a:pt x="1001" y="477"/>
                    </a:lnTo>
                    <a:lnTo>
                      <a:pt x="702" y="178"/>
                    </a:lnTo>
                    <a:lnTo>
                      <a:pt x="488" y="178"/>
                    </a:lnTo>
                    <a:close/>
                    <a:moveTo>
                      <a:pt x="488" y="0"/>
                    </a:moveTo>
                    <a:lnTo>
                      <a:pt x="739" y="0"/>
                    </a:lnTo>
                    <a:lnTo>
                      <a:pt x="757" y="2"/>
                    </a:lnTo>
                    <a:lnTo>
                      <a:pt x="773" y="7"/>
                    </a:lnTo>
                    <a:lnTo>
                      <a:pt x="788" y="15"/>
                    </a:lnTo>
                    <a:lnTo>
                      <a:pt x="802" y="26"/>
                    </a:lnTo>
                    <a:lnTo>
                      <a:pt x="1064" y="290"/>
                    </a:lnTo>
                    <a:lnTo>
                      <a:pt x="1326" y="26"/>
                    </a:lnTo>
                    <a:lnTo>
                      <a:pt x="1340" y="15"/>
                    </a:lnTo>
                    <a:lnTo>
                      <a:pt x="1354" y="7"/>
                    </a:lnTo>
                    <a:lnTo>
                      <a:pt x="1372" y="2"/>
                    </a:lnTo>
                    <a:lnTo>
                      <a:pt x="1388" y="0"/>
                    </a:lnTo>
                    <a:lnTo>
                      <a:pt x="1639" y="0"/>
                    </a:lnTo>
                    <a:lnTo>
                      <a:pt x="1687" y="3"/>
                    </a:lnTo>
                    <a:lnTo>
                      <a:pt x="1733" y="13"/>
                    </a:lnTo>
                    <a:lnTo>
                      <a:pt x="1777" y="28"/>
                    </a:lnTo>
                    <a:lnTo>
                      <a:pt x="1818" y="49"/>
                    </a:lnTo>
                    <a:lnTo>
                      <a:pt x="1859" y="73"/>
                    </a:lnTo>
                    <a:lnTo>
                      <a:pt x="1895" y="103"/>
                    </a:lnTo>
                    <a:lnTo>
                      <a:pt x="1927" y="137"/>
                    </a:lnTo>
                    <a:lnTo>
                      <a:pt x="1955" y="174"/>
                    </a:lnTo>
                    <a:lnTo>
                      <a:pt x="1979" y="216"/>
                    </a:lnTo>
                    <a:lnTo>
                      <a:pt x="1997" y="259"/>
                    </a:lnTo>
                    <a:lnTo>
                      <a:pt x="2010" y="304"/>
                    </a:lnTo>
                    <a:lnTo>
                      <a:pt x="2125" y="887"/>
                    </a:lnTo>
                    <a:lnTo>
                      <a:pt x="2127" y="907"/>
                    </a:lnTo>
                    <a:lnTo>
                      <a:pt x="2124" y="926"/>
                    </a:lnTo>
                    <a:lnTo>
                      <a:pt x="2118" y="944"/>
                    </a:lnTo>
                    <a:lnTo>
                      <a:pt x="2107" y="961"/>
                    </a:lnTo>
                    <a:lnTo>
                      <a:pt x="2093" y="974"/>
                    </a:lnTo>
                    <a:lnTo>
                      <a:pt x="2077" y="984"/>
                    </a:lnTo>
                    <a:lnTo>
                      <a:pt x="2058" y="991"/>
                    </a:lnTo>
                    <a:lnTo>
                      <a:pt x="2039" y="994"/>
                    </a:lnTo>
                    <a:lnTo>
                      <a:pt x="90" y="994"/>
                    </a:lnTo>
                    <a:lnTo>
                      <a:pt x="70" y="991"/>
                    </a:lnTo>
                    <a:lnTo>
                      <a:pt x="52" y="984"/>
                    </a:lnTo>
                    <a:lnTo>
                      <a:pt x="35" y="974"/>
                    </a:lnTo>
                    <a:lnTo>
                      <a:pt x="21" y="961"/>
                    </a:lnTo>
                    <a:lnTo>
                      <a:pt x="11" y="944"/>
                    </a:lnTo>
                    <a:lnTo>
                      <a:pt x="3" y="926"/>
                    </a:lnTo>
                    <a:lnTo>
                      <a:pt x="0" y="907"/>
                    </a:lnTo>
                    <a:lnTo>
                      <a:pt x="2" y="887"/>
                    </a:lnTo>
                    <a:lnTo>
                      <a:pt x="119" y="304"/>
                    </a:lnTo>
                    <a:lnTo>
                      <a:pt x="131" y="259"/>
                    </a:lnTo>
                    <a:lnTo>
                      <a:pt x="150" y="216"/>
                    </a:lnTo>
                    <a:lnTo>
                      <a:pt x="172" y="174"/>
                    </a:lnTo>
                    <a:lnTo>
                      <a:pt x="201" y="137"/>
                    </a:lnTo>
                    <a:lnTo>
                      <a:pt x="234" y="103"/>
                    </a:lnTo>
                    <a:lnTo>
                      <a:pt x="270" y="73"/>
                    </a:lnTo>
                    <a:lnTo>
                      <a:pt x="309" y="49"/>
                    </a:lnTo>
                    <a:lnTo>
                      <a:pt x="351" y="28"/>
                    </a:lnTo>
                    <a:lnTo>
                      <a:pt x="395" y="13"/>
                    </a:lnTo>
                    <a:lnTo>
                      <a:pt x="441" y="3"/>
                    </a:lnTo>
                    <a:lnTo>
                      <a:pt x="488" y="0"/>
                    </a:lnTo>
                    <a:close/>
                  </a:path>
                </a:pathLst>
              </a:custGeom>
              <a:grpFill/>
              <a:ln w="0">
                <a:solidFill>
                  <a:srgbClr val="00206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43777" tIns="121888" rIns="243777" bIns="1218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799"/>
              </a:p>
            </p:txBody>
          </p:sp>
        </p:grpSp>
        <p:sp>
          <p:nvSpPr>
            <p:cNvPr id="137" name="Shape 2794"/>
            <p:cNvSpPr/>
            <p:nvPr/>
          </p:nvSpPr>
          <p:spPr>
            <a:xfrm>
              <a:off x="14527964" y="8160173"/>
              <a:ext cx="613610" cy="54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535" y="7724"/>
                  </a:moveTo>
                  <a:cubicBezTo>
                    <a:pt x="12082" y="7724"/>
                    <a:pt x="12586" y="7961"/>
                    <a:pt x="13047" y="8436"/>
                  </a:cubicBezTo>
                  <a:lnTo>
                    <a:pt x="13544" y="7424"/>
                  </a:lnTo>
                  <a:cubicBezTo>
                    <a:pt x="12888" y="6964"/>
                    <a:pt x="12248" y="6734"/>
                    <a:pt x="11621" y="6734"/>
                  </a:cubicBezTo>
                  <a:cubicBezTo>
                    <a:pt x="10757" y="6734"/>
                    <a:pt x="10048" y="7019"/>
                    <a:pt x="9494" y="7590"/>
                  </a:cubicBezTo>
                  <a:cubicBezTo>
                    <a:pt x="9019" y="8087"/>
                    <a:pt x="8691" y="8762"/>
                    <a:pt x="8510" y="9615"/>
                  </a:cubicBezTo>
                  <a:lnTo>
                    <a:pt x="7938" y="9615"/>
                  </a:lnTo>
                  <a:lnTo>
                    <a:pt x="7658" y="10327"/>
                  </a:lnTo>
                  <a:lnTo>
                    <a:pt x="8435" y="10327"/>
                  </a:lnTo>
                  <a:cubicBezTo>
                    <a:pt x="8428" y="10409"/>
                    <a:pt x="8423" y="10483"/>
                    <a:pt x="8419" y="10549"/>
                  </a:cubicBezTo>
                  <a:cubicBezTo>
                    <a:pt x="8415" y="10616"/>
                    <a:pt x="8414" y="10675"/>
                    <a:pt x="8414" y="10727"/>
                  </a:cubicBezTo>
                  <a:cubicBezTo>
                    <a:pt x="8414" y="10794"/>
                    <a:pt x="8415" y="10857"/>
                    <a:pt x="8419" y="10916"/>
                  </a:cubicBezTo>
                  <a:cubicBezTo>
                    <a:pt x="8423" y="10976"/>
                    <a:pt x="8428" y="11032"/>
                    <a:pt x="8435" y="11083"/>
                  </a:cubicBezTo>
                  <a:lnTo>
                    <a:pt x="7949" y="11083"/>
                  </a:lnTo>
                  <a:lnTo>
                    <a:pt x="7658" y="11784"/>
                  </a:lnTo>
                  <a:lnTo>
                    <a:pt x="8489" y="11784"/>
                  </a:lnTo>
                  <a:cubicBezTo>
                    <a:pt x="8604" y="12674"/>
                    <a:pt x="8896" y="13382"/>
                    <a:pt x="9364" y="13908"/>
                  </a:cubicBezTo>
                  <a:cubicBezTo>
                    <a:pt x="9904" y="14517"/>
                    <a:pt x="10656" y="14821"/>
                    <a:pt x="11621" y="14821"/>
                  </a:cubicBezTo>
                  <a:cubicBezTo>
                    <a:pt x="12219" y="14821"/>
                    <a:pt x="12762" y="14658"/>
                    <a:pt x="13252" y="14331"/>
                  </a:cubicBezTo>
                  <a:lnTo>
                    <a:pt x="13252" y="13097"/>
                  </a:lnTo>
                  <a:cubicBezTo>
                    <a:pt x="12978" y="13356"/>
                    <a:pt x="12733" y="13542"/>
                    <a:pt x="12517" y="13653"/>
                  </a:cubicBezTo>
                  <a:cubicBezTo>
                    <a:pt x="12280" y="13772"/>
                    <a:pt x="11981" y="13831"/>
                    <a:pt x="11621" y="13831"/>
                  </a:cubicBezTo>
                  <a:cubicBezTo>
                    <a:pt x="11067" y="13831"/>
                    <a:pt x="10627" y="13620"/>
                    <a:pt x="10304" y="13197"/>
                  </a:cubicBezTo>
                  <a:cubicBezTo>
                    <a:pt x="10023" y="12855"/>
                    <a:pt x="9839" y="12385"/>
                    <a:pt x="9753" y="11784"/>
                  </a:cubicBezTo>
                  <a:lnTo>
                    <a:pt x="11924" y="11784"/>
                  </a:lnTo>
                  <a:lnTo>
                    <a:pt x="12193" y="11083"/>
                  </a:lnTo>
                  <a:lnTo>
                    <a:pt x="9699" y="11083"/>
                  </a:lnTo>
                  <a:cubicBezTo>
                    <a:pt x="9692" y="11046"/>
                    <a:pt x="9688" y="10932"/>
                    <a:pt x="9688" y="10739"/>
                  </a:cubicBezTo>
                  <a:lnTo>
                    <a:pt x="9688" y="10483"/>
                  </a:lnTo>
                  <a:cubicBezTo>
                    <a:pt x="9688" y="10416"/>
                    <a:pt x="9692" y="10364"/>
                    <a:pt x="9699" y="10327"/>
                  </a:cubicBezTo>
                  <a:lnTo>
                    <a:pt x="12344" y="10327"/>
                  </a:lnTo>
                  <a:lnTo>
                    <a:pt x="12626" y="9615"/>
                  </a:lnTo>
                  <a:lnTo>
                    <a:pt x="9775" y="9615"/>
                  </a:lnTo>
                  <a:cubicBezTo>
                    <a:pt x="9868" y="9096"/>
                    <a:pt x="10051" y="8662"/>
                    <a:pt x="10325" y="8314"/>
                  </a:cubicBezTo>
                  <a:cubicBezTo>
                    <a:pt x="10649" y="7920"/>
                    <a:pt x="11052" y="7724"/>
                    <a:pt x="11535" y="7724"/>
                  </a:cubicBezTo>
                </a:path>
              </a:pathLst>
            </a:custGeom>
            <a:solidFill>
              <a:srgbClr val="002060"/>
            </a:solidFill>
            <a:ln w="12700">
              <a:solidFill>
                <a:srgbClr val="002060"/>
              </a:solidFill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140" name="Group 6"/>
          <p:cNvGrpSpPr/>
          <p:nvPr/>
        </p:nvGrpSpPr>
        <p:grpSpPr>
          <a:xfrm>
            <a:off x="892533" y="9965714"/>
            <a:ext cx="7677515" cy="1982670"/>
            <a:chOff x="2667600" y="3434917"/>
            <a:chExt cx="3808800" cy="1272356"/>
          </a:xfrm>
        </p:grpSpPr>
        <p:sp>
          <p:nvSpPr>
            <p:cNvPr id="143" name="Freeform 21"/>
            <p:cNvSpPr>
              <a:spLocks/>
            </p:cNvSpPr>
            <p:nvPr/>
          </p:nvSpPr>
          <p:spPr bwMode="auto">
            <a:xfrm>
              <a:off x="2667600" y="3434917"/>
              <a:ext cx="3808798" cy="483657"/>
            </a:xfrm>
            <a:custGeom>
              <a:avLst/>
              <a:gdLst>
                <a:gd name="T0" fmla="*/ 93 w 878"/>
                <a:gd name="T1" fmla="*/ 0 h 168"/>
                <a:gd name="T2" fmla="*/ 0 w 878"/>
                <a:gd name="T3" fmla="*/ 168 h 168"/>
                <a:gd name="T4" fmla="*/ 878 w 878"/>
                <a:gd name="T5" fmla="*/ 168 h 168"/>
                <a:gd name="T6" fmla="*/ 785 w 878"/>
                <a:gd name="T7" fmla="*/ 0 h 168"/>
                <a:gd name="T8" fmla="*/ 93 w 878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168">
                  <a:moveTo>
                    <a:pt x="93" y="0"/>
                  </a:moveTo>
                  <a:lnTo>
                    <a:pt x="0" y="168"/>
                  </a:lnTo>
                  <a:lnTo>
                    <a:pt x="878" y="168"/>
                  </a:lnTo>
                  <a:lnTo>
                    <a:pt x="785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666" dirty="0">
                <a:solidFill>
                  <a:schemeClr val="bg1"/>
                </a:solidFill>
              </a:endParaRPr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2667602" y="3913848"/>
              <a:ext cx="3808798" cy="793425"/>
            </a:xfrm>
            <a:custGeom>
              <a:avLst/>
              <a:gdLst>
                <a:gd name="connsiteX0" fmla="*/ 0 w 1393825"/>
                <a:gd name="connsiteY0" fmla="*/ 0 h 266700"/>
                <a:gd name="connsiteX1" fmla="*/ 1393825 w 1393825"/>
                <a:gd name="connsiteY1" fmla="*/ 0 h 266700"/>
                <a:gd name="connsiteX2" fmla="*/ 1246188 w 1393825"/>
                <a:gd name="connsiteY2" fmla="*/ 266700 h 266700"/>
                <a:gd name="connsiteX3" fmla="*/ 147637 w 1393825"/>
                <a:gd name="connsiteY3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825" h="266700">
                  <a:moveTo>
                    <a:pt x="0" y="0"/>
                  </a:moveTo>
                  <a:lnTo>
                    <a:pt x="1393825" y="0"/>
                  </a:lnTo>
                  <a:lnTo>
                    <a:pt x="1246188" y="266700"/>
                  </a:lnTo>
                  <a:lnTo>
                    <a:pt x="147637" y="2667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u-HU" sz="3732" dirty="0">
                  <a:solidFill>
                    <a:schemeClr val="bg1"/>
                  </a:solidFill>
                </a:rPr>
                <a:t>Nagyvállalat</a:t>
              </a:r>
              <a:endParaRPr lang="en-US" sz="3732" dirty="0">
                <a:solidFill>
                  <a:schemeClr val="bg1"/>
                </a:solidFill>
              </a:endParaRPr>
            </a:p>
          </p:txBody>
        </p:sp>
      </p:grpSp>
      <p:sp>
        <p:nvSpPr>
          <p:cNvPr id="145" name="Pentagon 8"/>
          <p:cNvSpPr/>
          <p:nvPr/>
        </p:nvSpPr>
        <p:spPr>
          <a:xfrm rot="16200000" flipH="1">
            <a:off x="12744522" y="10382287"/>
            <a:ext cx="2715079" cy="67200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u-HU" sz="3732" b="1" dirty="0">
                <a:solidFill>
                  <a:schemeClr val="bg1"/>
                </a:solidFill>
              </a:rPr>
              <a:t>N I  S 2</a:t>
            </a:r>
            <a:endParaRPr lang="en-US" sz="3732" b="1" dirty="0">
              <a:solidFill>
                <a:schemeClr val="bg1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14467887" y="10296613"/>
            <a:ext cx="6547109" cy="830805"/>
            <a:chOff x="14150783" y="10588588"/>
            <a:chExt cx="6547109" cy="830805"/>
          </a:xfrm>
        </p:grpSpPr>
        <p:sp>
          <p:nvSpPr>
            <p:cNvPr id="146" name="Rectangle 31"/>
            <p:cNvSpPr/>
            <p:nvPr/>
          </p:nvSpPr>
          <p:spPr>
            <a:xfrm flipH="1">
              <a:off x="14150783" y="10588588"/>
              <a:ext cx="6387121" cy="830805"/>
            </a:xfrm>
            <a:prstGeom prst="rect">
              <a:avLst/>
            </a:prstGeom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hu-HU" sz="3199" b="1" dirty="0">
                  <a:solidFill>
                    <a:srgbClr val="8F2842"/>
                  </a:solidFill>
                </a:rPr>
                <a:t>Több, mint 50       vagy 10M</a:t>
              </a:r>
              <a:r>
                <a:rPr lang="en-US" sz="3199" b="1" dirty="0">
                  <a:solidFill>
                    <a:srgbClr val="8F2842"/>
                  </a:solidFill>
                </a:rPr>
                <a:t> </a:t>
              </a:r>
            </a:p>
          </p:txBody>
        </p:sp>
        <p:grpSp>
          <p:nvGrpSpPr>
            <p:cNvPr id="147" name="Group 233"/>
            <p:cNvGrpSpPr/>
            <p:nvPr/>
          </p:nvGrpSpPr>
          <p:grpSpPr>
            <a:xfrm>
              <a:off x="17413271" y="10806730"/>
              <a:ext cx="385020" cy="400785"/>
              <a:chOff x="3364618" y="2089151"/>
              <a:chExt cx="338138" cy="357187"/>
            </a:xfrm>
            <a:solidFill>
              <a:srgbClr val="8F2842"/>
            </a:solidFill>
          </p:grpSpPr>
          <p:sp>
            <p:nvSpPr>
              <p:cNvPr id="148" name="Freeform 279"/>
              <p:cNvSpPr>
                <a:spLocks noEditPoints="1"/>
              </p:cNvSpPr>
              <p:nvPr/>
            </p:nvSpPr>
            <p:spPr bwMode="auto">
              <a:xfrm>
                <a:off x="3436736" y="2089151"/>
                <a:ext cx="193904" cy="192088"/>
              </a:xfrm>
              <a:custGeom>
                <a:avLst/>
                <a:gdLst>
                  <a:gd name="T0" fmla="*/ 483 w 1062"/>
                  <a:gd name="T1" fmla="*/ 181 h 1065"/>
                  <a:gd name="T2" fmla="*/ 394 w 1062"/>
                  <a:gd name="T3" fmla="*/ 206 h 1065"/>
                  <a:gd name="T4" fmla="*/ 315 w 1062"/>
                  <a:gd name="T5" fmla="*/ 252 h 1065"/>
                  <a:gd name="T6" fmla="*/ 251 w 1062"/>
                  <a:gd name="T7" fmla="*/ 316 h 1065"/>
                  <a:gd name="T8" fmla="*/ 206 w 1062"/>
                  <a:gd name="T9" fmla="*/ 395 h 1065"/>
                  <a:gd name="T10" fmla="*/ 181 w 1062"/>
                  <a:gd name="T11" fmla="*/ 485 h 1065"/>
                  <a:gd name="T12" fmla="*/ 181 w 1062"/>
                  <a:gd name="T13" fmla="*/ 581 h 1065"/>
                  <a:gd name="T14" fmla="*/ 206 w 1062"/>
                  <a:gd name="T15" fmla="*/ 671 h 1065"/>
                  <a:gd name="T16" fmla="*/ 251 w 1062"/>
                  <a:gd name="T17" fmla="*/ 750 h 1065"/>
                  <a:gd name="T18" fmla="*/ 315 w 1062"/>
                  <a:gd name="T19" fmla="*/ 814 h 1065"/>
                  <a:gd name="T20" fmla="*/ 394 w 1062"/>
                  <a:gd name="T21" fmla="*/ 860 h 1065"/>
                  <a:gd name="T22" fmla="*/ 483 w 1062"/>
                  <a:gd name="T23" fmla="*/ 885 h 1065"/>
                  <a:gd name="T24" fmla="*/ 579 w 1062"/>
                  <a:gd name="T25" fmla="*/ 885 h 1065"/>
                  <a:gd name="T26" fmla="*/ 669 w 1062"/>
                  <a:gd name="T27" fmla="*/ 860 h 1065"/>
                  <a:gd name="T28" fmla="*/ 747 w 1062"/>
                  <a:gd name="T29" fmla="*/ 814 h 1065"/>
                  <a:gd name="T30" fmla="*/ 811 w 1062"/>
                  <a:gd name="T31" fmla="*/ 750 h 1065"/>
                  <a:gd name="T32" fmla="*/ 857 w 1062"/>
                  <a:gd name="T33" fmla="*/ 671 h 1065"/>
                  <a:gd name="T34" fmla="*/ 882 w 1062"/>
                  <a:gd name="T35" fmla="*/ 581 h 1065"/>
                  <a:gd name="T36" fmla="*/ 882 w 1062"/>
                  <a:gd name="T37" fmla="*/ 485 h 1065"/>
                  <a:gd name="T38" fmla="*/ 857 w 1062"/>
                  <a:gd name="T39" fmla="*/ 395 h 1065"/>
                  <a:gd name="T40" fmla="*/ 811 w 1062"/>
                  <a:gd name="T41" fmla="*/ 316 h 1065"/>
                  <a:gd name="T42" fmla="*/ 747 w 1062"/>
                  <a:gd name="T43" fmla="*/ 252 h 1065"/>
                  <a:gd name="T44" fmla="*/ 669 w 1062"/>
                  <a:gd name="T45" fmla="*/ 206 h 1065"/>
                  <a:gd name="T46" fmla="*/ 579 w 1062"/>
                  <a:gd name="T47" fmla="*/ 181 h 1065"/>
                  <a:gd name="T48" fmla="*/ 531 w 1062"/>
                  <a:gd name="T49" fmla="*/ 0 h 1065"/>
                  <a:gd name="T50" fmla="*/ 588 w 1062"/>
                  <a:gd name="T51" fmla="*/ 3 h 1065"/>
                  <a:gd name="T52" fmla="*/ 698 w 1062"/>
                  <a:gd name="T53" fmla="*/ 28 h 1065"/>
                  <a:gd name="T54" fmla="*/ 798 w 1062"/>
                  <a:gd name="T55" fmla="*/ 73 h 1065"/>
                  <a:gd name="T56" fmla="*/ 887 w 1062"/>
                  <a:gd name="T57" fmla="*/ 138 h 1065"/>
                  <a:gd name="T58" fmla="*/ 960 w 1062"/>
                  <a:gd name="T59" fmla="*/ 219 h 1065"/>
                  <a:gd name="T60" fmla="*/ 1014 w 1062"/>
                  <a:gd name="T61" fmla="*/ 313 h 1065"/>
                  <a:gd name="T62" fmla="*/ 1049 w 1062"/>
                  <a:gd name="T63" fmla="*/ 418 h 1065"/>
                  <a:gd name="T64" fmla="*/ 1062 w 1062"/>
                  <a:gd name="T65" fmla="*/ 533 h 1065"/>
                  <a:gd name="T66" fmla="*/ 1049 w 1062"/>
                  <a:gd name="T67" fmla="*/ 647 h 1065"/>
                  <a:gd name="T68" fmla="*/ 1014 w 1062"/>
                  <a:gd name="T69" fmla="*/ 753 h 1065"/>
                  <a:gd name="T70" fmla="*/ 960 w 1062"/>
                  <a:gd name="T71" fmla="*/ 847 h 1065"/>
                  <a:gd name="T72" fmla="*/ 887 w 1062"/>
                  <a:gd name="T73" fmla="*/ 928 h 1065"/>
                  <a:gd name="T74" fmla="*/ 798 w 1062"/>
                  <a:gd name="T75" fmla="*/ 993 h 1065"/>
                  <a:gd name="T76" fmla="*/ 698 w 1062"/>
                  <a:gd name="T77" fmla="*/ 1039 h 1065"/>
                  <a:gd name="T78" fmla="*/ 588 w 1062"/>
                  <a:gd name="T79" fmla="*/ 1062 h 1065"/>
                  <a:gd name="T80" fmla="*/ 473 w 1062"/>
                  <a:gd name="T81" fmla="*/ 1062 h 1065"/>
                  <a:gd name="T82" fmla="*/ 363 w 1062"/>
                  <a:gd name="T83" fmla="*/ 1039 h 1065"/>
                  <a:gd name="T84" fmla="*/ 263 w 1062"/>
                  <a:gd name="T85" fmla="*/ 993 h 1065"/>
                  <a:gd name="T86" fmla="*/ 176 w 1062"/>
                  <a:gd name="T87" fmla="*/ 928 h 1065"/>
                  <a:gd name="T88" fmla="*/ 103 w 1062"/>
                  <a:gd name="T89" fmla="*/ 847 h 1065"/>
                  <a:gd name="T90" fmla="*/ 47 w 1062"/>
                  <a:gd name="T91" fmla="*/ 753 h 1065"/>
                  <a:gd name="T92" fmla="*/ 12 w 1062"/>
                  <a:gd name="T93" fmla="*/ 647 h 1065"/>
                  <a:gd name="T94" fmla="*/ 0 w 1062"/>
                  <a:gd name="T95" fmla="*/ 533 h 1065"/>
                  <a:gd name="T96" fmla="*/ 12 w 1062"/>
                  <a:gd name="T97" fmla="*/ 418 h 1065"/>
                  <a:gd name="T98" fmla="*/ 47 w 1062"/>
                  <a:gd name="T99" fmla="*/ 313 h 1065"/>
                  <a:gd name="T100" fmla="*/ 103 w 1062"/>
                  <a:gd name="T101" fmla="*/ 219 h 1065"/>
                  <a:gd name="T102" fmla="*/ 176 w 1062"/>
                  <a:gd name="T103" fmla="*/ 138 h 1065"/>
                  <a:gd name="T104" fmla="*/ 263 w 1062"/>
                  <a:gd name="T105" fmla="*/ 73 h 1065"/>
                  <a:gd name="T106" fmla="*/ 363 w 1062"/>
                  <a:gd name="T107" fmla="*/ 28 h 1065"/>
                  <a:gd name="T108" fmla="*/ 473 w 1062"/>
                  <a:gd name="T109" fmla="*/ 3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2" h="1065">
                    <a:moveTo>
                      <a:pt x="531" y="177"/>
                    </a:moveTo>
                    <a:lnTo>
                      <a:pt x="483" y="181"/>
                    </a:lnTo>
                    <a:lnTo>
                      <a:pt x="437" y="191"/>
                    </a:lnTo>
                    <a:lnTo>
                      <a:pt x="394" y="206"/>
                    </a:lnTo>
                    <a:lnTo>
                      <a:pt x="353" y="227"/>
                    </a:lnTo>
                    <a:lnTo>
                      <a:pt x="315" y="252"/>
                    </a:lnTo>
                    <a:lnTo>
                      <a:pt x="281" y="282"/>
                    </a:lnTo>
                    <a:lnTo>
                      <a:pt x="251" y="316"/>
                    </a:lnTo>
                    <a:lnTo>
                      <a:pt x="226" y="354"/>
                    </a:lnTo>
                    <a:lnTo>
                      <a:pt x="206" y="395"/>
                    </a:lnTo>
                    <a:lnTo>
                      <a:pt x="190" y="439"/>
                    </a:lnTo>
                    <a:lnTo>
                      <a:pt x="181" y="485"/>
                    </a:lnTo>
                    <a:lnTo>
                      <a:pt x="178" y="533"/>
                    </a:lnTo>
                    <a:lnTo>
                      <a:pt x="181" y="581"/>
                    </a:lnTo>
                    <a:lnTo>
                      <a:pt x="190" y="628"/>
                    </a:lnTo>
                    <a:lnTo>
                      <a:pt x="206" y="671"/>
                    </a:lnTo>
                    <a:lnTo>
                      <a:pt x="226" y="712"/>
                    </a:lnTo>
                    <a:lnTo>
                      <a:pt x="251" y="750"/>
                    </a:lnTo>
                    <a:lnTo>
                      <a:pt x="281" y="784"/>
                    </a:lnTo>
                    <a:lnTo>
                      <a:pt x="315" y="814"/>
                    </a:lnTo>
                    <a:lnTo>
                      <a:pt x="353" y="840"/>
                    </a:lnTo>
                    <a:lnTo>
                      <a:pt x="394" y="860"/>
                    </a:lnTo>
                    <a:lnTo>
                      <a:pt x="437" y="876"/>
                    </a:lnTo>
                    <a:lnTo>
                      <a:pt x="483" y="885"/>
                    </a:lnTo>
                    <a:lnTo>
                      <a:pt x="531" y="888"/>
                    </a:lnTo>
                    <a:lnTo>
                      <a:pt x="579" y="885"/>
                    </a:lnTo>
                    <a:lnTo>
                      <a:pt x="625" y="876"/>
                    </a:lnTo>
                    <a:lnTo>
                      <a:pt x="669" y="860"/>
                    </a:lnTo>
                    <a:lnTo>
                      <a:pt x="710" y="840"/>
                    </a:lnTo>
                    <a:lnTo>
                      <a:pt x="747" y="814"/>
                    </a:lnTo>
                    <a:lnTo>
                      <a:pt x="781" y="784"/>
                    </a:lnTo>
                    <a:lnTo>
                      <a:pt x="811" y="750"/>
                    </a:lnTo>
                    <a:lnTo>
                      <a:pt x="836" y="712"/>
                    </a:lnTo>
                    <a:lnTo>
                      <a:pt x="857" y="671"/>
                    </a:lnTo>
                    <a:lnTo>
                      <a:pt x="872" y="628"/>
                    </a:lnTo>
                    <a:lnTo>
                      <a:pt x="882" y="581"/>
                    </a:lnTo>
                    <a:lnTo>
                      <a:pt x="885" y="533"/>
                    </a:lnTo>
                    <a:lnTo>
                      <a:pt x="882" y="485"/>
                    </a:lnTo>
                    <a:lnTo>
                      <a:pt x="872" y="439"/>
                    </a:lnTo>
                    <a:lnTo>
                      <a:pt x="857" y="395"/>
                    </a:lnTo>
                    <a:lnTo>
                      <a:pt x="836" y="354"/>
                    </a:lnTo>
                    <a:lnTo>
                      <a:pt x="811" y="316"/>
                    </a:lnTo>
                    <a:lnTo>
                      <a:pt x="781" y="282"/>
                    </a:lnTo>
                    <a:lnTo>
                      <a:pt x="747" y="252"/>
                    </a:lnTo>
                    <a:lnTo>
                      <a:pt x="710" y="227"/>
                    </a:lnTo>
                    <a:lnTo>
                      <a:pt x="669" y="206"/>
                    </a:lnTo>
                    <a:lnTo>
                      <a:pt x="625" y="191"/>
                    </a:lnTo>
                    <a:lnTo>
                      <a:pt x="579" y="181"/>
                    </a:lnTo>
                    <a:lnTo>
                      <a:pt x="531" y="177"/>
                    </a:lnTo>
                    <a:close/>
                    <a:moveTo>
                      <a:pt x="531" y="0"/>
                    </a:moveTo>
                    <a:lnTo>
                      <a:pt x="531" y="0"/>
                    </a:lnTo>
                    <a:lnTo>
                      <a:pt x="588" y="3"/>
                    </a:lnTo>
                    <a:lnTo>
                      <a:pt x="645" y="13"/>
                    </a:lnTo>
                    <a:lnTo>
                      <a:pt x="698" y="28"/>
                    </a:lnTo>
                    <a:lnTo>
                      <a:pt x="750" y="48"/>
                    </a:lnTo>
                    <a:lnTo>
                      <a:pt x="798" y="73"/>
                    </a:lnTo>
                    <a:lnTo>
                      <a:pt x="845" y="103"/>
                    </a:lnTo>
                    <a:lnTo>
                      <a:pt x="887" y="138"/>
                    </a:lnTo>
                    <a:lnTo>
                      <a:pt x="925" y="176"/>
                    </a:lnTo>
                    <a:lnTo>
                      <a:pt x="960" y="219"/>
                    </a:lnTo>
                    <a:lnTo>
                      <a:pt x="990" y="264"/>
                    </a:lnTo>
                    <a:lnTo>
                      <a:pt x="1014" y="313"/>
                    </a:lnTo>
                    <a:lnTo>
                      <a:pt x="1035" y="365"/>
                    </a:lnTo>
                    <a:lnTo>
                      <a:pt x="1049" y="418"/>
                    </a:lnTo>
                    <a:lnTo>
                      <a:pt x="1059" y="475"/>
                    </a:lnTo>
                    <a:lnTo>
                      <a:pt x="1062" y="533"/>
                    </a:lnTo>
                    <a:lnTo>
                      <a:pt x="1059" y="592"/>
                    </a:lnTo>
                    <a:lnTo>
                      <a:pt x="1049" y="647"/>
                    </a:lnTo>
                    <a:lnTo>
                      <a:pt x="1035" y="702"/>
                    </a:lnTo>
                    <a:lnTo>
                      <a:pt x="1014" y="753"/>
                    </a:lnTo>
                    <a:lnTo>
                      <a:pt x="990" y="802"/>
                    </a:lnTo>
                    <a:lnTo>
                      <a:pt x="960" y="847"/>
                    </a:lnTo>
                    <a:lnTo>
                      <a:pt x="925" y="890"/>
                    </a:lnTo>
                    <a:lnTo>
                      <a:pt x="887" y="928"/>
                    </a:lnTo>
                    <a:lnTo>
                      <a:pt x="845" y="962"/>
                    </a:lnTo>
                    <a:lnTo>
                      <a:pt x="798" y="993"/>
                    </a:lnTo>
                    <a:lnTo>
                      <a:pt x="750" y="1018"/>
                    </a:lnTo>
                    <a:lnTo>
                      <a:pt x="698" y="1039"/>
                    </a:lnTo>
                    <a:lnTo>
                      <a:pt x="645" y="1053"/>
                    </a:lnTo>
                    <a:lnTo>
                      <a:pt x="588" y="1062"/>
                    </a:lnTo>
                    <a:lnTo>
                      <a:pt x="531" y="1065"/>
                    </a:lnTo>
                    <a:lnTo>
                      <a:pt x="473" y="1062"/>
                    </a:lnTo>
                    <a:lnTo>
                      <a:pt x="418" y="1053"/>
                    </a:lnTo>
                    <a:lnTo>
                      <a:pt x="363" y="1039"/>
                    </a:lnTo>
                    <a:lnTo>
                      <a:pt x="312" y="1018"/>
                    </a:lnTo>
                    <a:lnTo>
                      <a:pt x="263" y="993"/>
                    </a:lnTo>
                    <a:lnTo>
                      <a:pt x="218" y="962"/>
                    </a:lnTo>
                    <a:lnTo>
                      <a:pt x="176" y="928"/>
                    </a:lnTo>
                    <a:lnTo>
                      <a:pt x="138" y="890"/>
                    </a:lnTo>
                    <a:lnTo>
                      <a:pt x="103" y="847"/>
                    </a:lnTo>
                    <a:lnTo>
                      <a:pt x="73" y="802"/>
                    </a:lnTo>
                    <a:lnTo>
                      <a:pt x="47" y="753"/>
                    </a:lnTo>
                    <a:lnTo>
                      <a:pt x="28" y="702"/>
                    </a:lnTo>
                    <a:lnTo>
                      <a:pt x="12" y="647"/>
                    </a:lnTo>
                    <a:lnTo>
                      <a:pt x="4" y="592"/>
                    </a:lnTo>
                    <a:lnTo>
                      <a:pt x="0" y="533"/>
                    </a:lnTo>
                    <a:lnTo>
                      <a:pt x="4" y="475"/>
                    </a:lnTo>
                    <a:lnTo>
                      <a:pt x="12" y="418"/>
                    </a:lnTo>
                    <a:lnTo>
                      <a:pt x="28" y="365"/>
                    </a:lnTo>
                    <a:lnTo>
                      <a:pt x="47" y="313"/>
                    </a:lnTo>
                    <a:lnTo>
                      <a:pt x="73" y="264"/>
                    </a:lnTo>
                    <a:lnTo>
                      <a:pt x="103" y="219"/>
                    </a:lnTo>
                    <a:lnTo>
                      <a:pt x="138" y="176"/>
                    </a:lnTo>
                    <a:lnTo>
                      <a:pt x="176" y="138"/>
                    </a:lnTo>
                    <a:lnTo>
                      <a:pt x="218" y="103"/>
                    </a:lnTo>
                    <a:lnTo>
                      <a:pt x="263" y="73"/>
                    </a:lnTo>
                    <a:lnTo>
                      <a:pt x="312" y="48"/>
                    </a:lnTo>
                    <a:lnTo>
                      <a:pt x="363" y="28"/>
                    </a:lnTo>
                    <a:lnTo>
                      <a:pt x="418" y="13"/>
                    </a:lnTo>
                    <a:lnTo>
                      <a:pt x="473" y="3"/>
                    </a:lnTo>
                    <a:lnTo>
                      <a:pt x="531" y="0"/>
                    </a:lnTo>
                    <a:close/>
                  </a:path>
                </a:pathLst>
              </a:custGeom>
              <a:grpFill/>
              <a:ln w="0">
                <a:solidFill>
                  <a:srgbClr val="8F28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43777" tIns="121888" rIns="243777" bIns="1218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799"/>
              </a:p>
            </p:txBody>
          </p:sp>
          <p:sp>
            <p:nvSpPr>
              <p:cNvPr id="149" name="Freeform 282"/>
              <p:cNvSpPr>
                <a:spLocks noEditPoints="1"/>
              </p:cNvSpPr>
              <p:nvPr/>
            </p:nvSpPr>
            <p:spPr bwMode="auto">
              <a:xfrm>
                <a:off x="3364618" y="2289175"/>
                <a:ext cx="338138" cy="157163"/>
              </a:xfrm>
              <a:custGeom>
                <a:avLst/>
                <a:gdLst>
                  <a:gd name="T0" fmla="*/ 455 w 2127"/>
                  <a:gd name="T1" fmla="*/ 181 h 994"/>
                  <a:gd name="T2" fmla="*/ 392 w 2127"/>
                  <a:gd name="T3" fmla="*/ 206 h 994"/>
                  <a:gd name="T4" fmla="*/ 339 w 2127"/>
                  <a:gd name="T5" fmla="*/ 250 h 994"/>
                  <a:gd name="T6" fmla="*/ 302 w 2127"/>
                  <a:gd name="T7" fmla="*/ 307 h 994"/>
                  <a:gd name="T8" fmla="*/ 197 w 2127"/>
                  <a:gd name="T9" fmla="*/ 815 h 994"/>
                  <a:gd name="T10" fmla="*/ 1836 w 2127"/>
                  <a:gd name="T11" fmla="*/ 339 h 994"/>
                  <a:gd name="T12" fmla="*/ 1810 w 2127"/>
                  <a:gd name="T13" fmla="*/ 277 h 994"/>
                  <a:gd name="T14" fmla="*/ 1764 w 2127"/>
                  <a:gd name="T15" fmla="*/ 226 h 994"/>
                  <a:gd name="T16" fmla="*/ 1705 w 2127"/>
                  <a:gd name="T17" fmla="*/ 191 h 994"/>
                  <a:gd name="T18" fmla="*/ 1639 w 2127"/>
                  <a:gd name="T19" fmla="*/ 178 h 994"/>
                  <a:gd name="T20" fmla="*/ 1127 w 2127"/>
                  <a:gd name="T21" fmla="*/ 477 h 994"/>
                  <a:gd name="T22" fmla="*/ 1098 w 2127"/>
                  <a:gd name="T23" fmla="*/ 497 h 994"/>
                  <a:gd name="T24" fmla="*/ 1064 w 2127"/>
                  <a:gd name="T25" fmla="*/ 504 h 994"/>
                  <a:gd name="T26" fmla="*/ 1030 w 2127"/>
                  <a:gd name="T27" fmla="*/ 497 h 994"/>
                  <a:gd name="T28" fmla="*/ 1001 w 2127"/>
                  <a:gd name="T29" fmla="*/ 477 h 994"/>
                  <a:gd name="T30" fmla="*/ 488 w 2127"/>
                  <a:gd name="T31" fmla="*/ 178 h 994"/>
                  <a:gd name="T32" fmla="*/ 739 w 2127"/>
                  <a:gd name="T33" fmla="*/ 0 h 994"/>
                  <a:gd name="T34" fmla="*/ 773 w 2127"/>
                  <a:gd name="T35" fmla="*/ 7 h 994"/>
                  <a:gd name="T36" fmla="*/ 802 w 2127"/>
                  <a:gd name="T37" fmla="*/ 26 h 994"/>
                  <a:gd name="T38" fmla="*/ 1326 w 2127"/>
                  <a:gd name="T39" fmla="*/ 26 h 994"/>
                  <a:gd name="T40" fmla="*/ 1354 w 2127"/>
                  <a:gd name="T41" fmla="*/ 7 h 994"/>
                  <a:gd name="T42" fmla="*/ 1388 w 2127"/>
                  <a:gd name="T43" fmla="*/ 0 h 994"/>
                  <a:gd name="T44" fmla="*/ 1687 w 2127"/>
                  <a:gd name="T45" fmla="*/ 3 h 994"/>
                  <a:gd name="T46" fmla="*/ 1777 w 2127"/>
                  <a:gd name="T47" fmla="*/ 28 h 994"/>
                  <a:gd name="T48" fmla="*/ 1859 w 2127"/>
                  <a:gd name="T49" fmla="*/ 73 h 994"/>
                  <a:gd name="T50" fmla="*/ 1927 w 2127"/>
                  <a:gd name="T51" fmla="*/ 137 h 994"/>
                  <a:gd name="T52" fmla="*/ 1979 w 2127"/>
                  <a:gd name="T53" fmla="*/ 216 h 994"/>
                  <a:gd name="T54" fmla="*/ 2010 w 2127"/>
                  <a:gd name="T55" fmla="*/ 304 h 994"/>
                  <a:gd name="T56" fmla="*/ 2127 w 2127"/>
                  <a:gd name="T57" fmla="*/ 907 h 994"/>
                  <a:gd name="T58" fmla="*/ 2118 w 2127"/>
                  <a:gd name="T59" fmla="*/ 944 h 994"/>
                  <a:gd name="T60" fmla="*/ 2093 w 2127"/>
                  <a:gd name="T61" fmla="*/ 974 h 994"/>
                  <a:gd name="T62" fmla="*/ 2058 w 2127"/>
                  <a:gd name="T63" fmla="*/ 991 h 994"/>
                  <a:gd name="T64" fmla="*/ 90 w 2127"/>
                  <a:gd name="T65" fmla="*/ 994 h 994"/>
                  <a:gd name="T66" fmla="*/ 52 w 2127"/>
                  <a:gd name="T67" fmla="*/ 984 h 994"/>
                  <a:gd name="T68" fmla="*/ 21 w 2127"/>
                  <a:gd name="T69" fmla="*/ 961 h 994"/>
                  <a:gd name="T70" fmla="*/ 3 w 2127"/>
                  <a:gd name="T71" fmla="*/ 926 h 994"/>
                  <a:gd name="T72" fmla="*/ 2 w 2127"/>
                  <a:gd name="T73" fmla="*/ 887 h 994"/>
                  <a:gd name="T74" fmla="*/ 131 w 2127"/>
                  <a:gd name="T75" fmla="*/ 259 h 994"/>
                  <a:gd name="T76" fmla="*/ 172 w 2127"/>
                  <a:gd name="T77" fmla="*/ 174 h 994"/>
                  <a:gd name="T78" fmla="*/ 234 w 2127"/>
                  <a:gd name="T79" fmla="*/ 103 h 994"/>
                  <a:gd name="T80" fmla="*/ 309 w 2127"/>
                  <a:gd name="T81" fmla="*/ 49 h 994"/>
                  <a:gd name="T82" fmla="*/ 395 w 2127"/>
                  <a:gd name="T83" fmla="*/ 13 h 994"/>
                  <a:gd name="T84" fmla="*/ 488 w 2127"/>
                  <a:gd name="T85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27" h="994">
                    <a:moveTo>
                      <a:pt x="488" y="178"/>
                    </a:moveTo>
                    <a:lnTo>
                      <a:pt x="455" y="181"/>
                    </a:lnTo>
                    <a:lnTo>
                      <a:pt x="423" y="191"/>
                    </a:lnTo>
                    <a:lnTo>
                      <a:pt x="392" y="206"/>
                    </a:lnTo>
                    <a:lnTo>
                      <a:pt x="364" y="226"/>
                    </a:lnTo>
                    <a:lnTo>
                      <a:pt x="339" y="250"/>
                    </a:lnTo>
                    <a:lnTo>
                      <a:pt x="318" y="277"/>
                    </a:lnTo>
                    <a:lnTo>
                      <a:pt x="302" y="307"/>
                    </a:lnTo>
                    <a:lnTo>
                      <a:pt x="293" y="339"/>
                    </a:lnTo>
                    <a:lnTo>
                      <a:pt x="197" y="815"/>
                    </a:lnTo>
                    <a:lnTo>
                      <a:pt x="1931" y="815"/>
                    </a:lnTo>
                    <a:lnTo>
                      <a:pt x="1836" y="339"/>
                    </a:lnTo>
                    <a:lnTo>
                      <a:pt x="1826" y="307"/>
                    </a:lnTo>
                    <a:lnTo>
                      <a:pt x="1810" y="277"/>
                    </a:lnTo>
                    <a:lnTo>
                      <a:pt x="1790" y="250"/>
                    </a:lnTo>
                    <a:lnTo>
                      <a:pt x="1764" y="226"/>
                    </a:lnTo>
                    <a:lnTo>
                      <a:pt x="1735" y="206"/>
                    </a:lnTo>
                    <a:lnTo>
                      <a:pt x="1705" y="191"/>
                    </a:lnTo>
                    <a:lnTo>
                      <a:pt x="1672" y="181"/>
                    </a:lnTo>
                    <a:lnTo>
                      <a:pt x="1639" y="178"/>
                    </a:lnTo>
                    <a:lnTo>
                      <a:pt x="1425" y="178"/>
                    </a:lnTo>
                    <a:lnTo>
                      <a:pt x="1127" y="477"/>
                    </a:lnTo>
                    <a:lnTo>
                      <a:pt x="1114" y="489"/>
                    </a:lnTo>
                    <a:lnTo>
                      <a:pt x="1098" y="497"/>
                    </a:lnTo>
                    <a:lnTo>
                      <a:pt x="1082" y="502"/>
                    </a:lnTo>
                    <a:lnTo>
                      <a:pt x="1064" y="504"/>
                    </a:lnTo>
                    <a:lnTo>
                      <a:pt x="1047" y="502"/>
                    </a:lnTo>
                    <a:lnTo>
                      <a:pt x="1030" y="497"/>
                    </a:lnTo>
                    <a:lnTo>
                      <a:pt x="1015" y="489"/>
                    </a:lnTo>
                    <a:lnTo>
                      <a:pt x="1001" y="477"/>
                    </a:lnTo>
                    <a:lnTo>
                      <a:pt x="702" y="178"/>
                    </a:lnTo>
                    <a:lnTo>
                      <a:pt x="488" y="178"/>
                    </a:lnTo>
                    <a:close/>
                    <a:moveTo>
                      <a:pt x="488" y="0"/>
                    </a:moveTo>
                    <a:lnTo>
                      <a:pt x="739" y="0"/>
                    </a:lnTo>
                    <a:lnTo>
                      <a:pt x="757" y="2"/>
                    </a:lnTo>
                    <a:lnTo>
                      <a:pt x="773" y="7"/>
                    </a:lnTo>
                    <a:lnTo>
                      <a:pt x="788" y="15"/>
                    </a:lnTo>
                    <a:lnTo>
                      <a:pt x="802" y="26"/>
                    </a:lnTo>
                    <a:lnTo>
                      <a:pt x="1064" y="290"/>
                    </a:lnTo>
                    <a:lnTo>
                      <a:pt x="1326" y="26"/>
                    </a:lnTo>
                    <a:lnTo>
                      <a:pt x="1340" y="15"/>
                    </a:lnTo>
                    <a:lnTo>
                      <a:pt x="1354" y="7"/>
                    </a:lnTo>
                    <a:lnTo>
                      <a:pt x="1372" y="2"/>
                    </a:lnTo>
                    <a:lnTo>
                      <a:pt x="1388" y="0"/>
                    </a:lnTo>
                    <a:lnTo>
                      <a:pt x="1639" y="0"/>
                    </a:lnTo>
                    <a:lnTo>
                      <a:pt x="1687" y="3"/>
                    </a:lnTo>
                    <a:lnTo>
                      <a:pt x="1733" y="13"/>
                    </a:lnTo>
                    <a:lnTo>
                      <a:pt x="1777" y="28"/>
                    </a:lnTo>
                    <a:lnTo>
                      <a:pt x="1818" y="49"/>
                    </a:lnTo>
                    <a:lnTo>
                      <a:pt x="1859" y="73"/>
                    </a:lnTo>
                    <a:lnTo>
                      <a:pt x="1895" y="103"/>
                    </a:lnTo>
                    <a:lnTo>
                      <a:pt x="1927" y="137"/>
                    </a:lnTo>
                    <a:lnTo>
                      <a:pt x="1955" y="174"/>
                    </a:lnTo>
                    <a:lnTo>
                      <a:pt x="1979" y="216"/>
                    </a:lnTo>
                    <a:lnTo>
                      <a:pt x="1997" y="259"/>
                    </a:lnTo>
                    <a:lnTo>
                      <a:pt x="2010" y="304"/>
                    </a:lnTo>
                    <a:lnTo>
                      <a:pt x="2125" y="887"/>
                    </a:lnTo>
                    <a:lnTo>
                      <a:pt x="2127" y="907"/>
                    </a:lnTo>
                    <a:lnTo>
                      <a:pt x="2124" y="926"/>
                    </a:lnTo>
                    <a:lnTo>
                      <a:pt x="2118" y="944"/>
                    </a:lnTo>
                    <a:lnTo>
                      <a:pt x="2107" y="961"/>
                    </a:lnTo>
                    <a:lnTo>
                      <a:pt x="2093" y="974"/>
                    </a:lnTo>
                    <a:lnTo>
                      <a:pt x="2077" y="984"/>
                    </a:lnTo>
                    <a:lnTo>
                      <a:pt x="2058" y="991"/>
                    </a:lnTo>
                    <a:lnTo>
                      <a:pt x="2039" y="994"/>
                    </a:lnTo>
                    <a:lnTo>
                      <a:pt x="90" y="994"/>
                    </a:lnTo>
                    <a:lnTo>
                      <a:pt x="70" y="991"/>
                    </a:lnTo>
                    <a:lnTo>
                      <a:pt x="52" y="984"/>
                    </a:lnTo>
                    <a:lnTo>
                      <a:pt x="35" y="974"/>
                    </a:lnTo>
                    <a:lnTo>
                      <a:pt x="21" y="961"/>
                    </a:lnTo>
                    <a:lnTo>
                      <a:pt x="11" y="944"/>
                    </a:lnTo>
                    <a:lnTo>
                      <a:pt x="3" y="926"/>
                    </a:lnTo>
                    <a:lnTo>
                      <a:pt x="0" y="907"/>
                    </a:lnTo>
                    <a:lnTo>
                      <a:pt x="2" y="887"/>
                    </a:lnTo>
                    <a:lnTo>
                      <a:pt x="119" y="304"/>
                    </a:lnTo>
                    <a:lnTo>
                      <a:pt x="131" y="259"/>
                    </a:lnTo>
                    <a:lnTo>
                      <a:pt x="150" y="216"/>
                    </a:lnTo>
                    <a:lnTo>
                      <a:pt x="172" y="174"/>
                    </a:lnTo>
                    <a:lnTo>
                      <a:pt x="201" y="137"/>
                    </a:lnTo>
                    <a:lnTo>
                      <a:pt x="234" y="103"/>
                    </a:lnTo>
                    <a:lnTo>
                      <a:pt x="270" y="73"/>
                    </a:lnTo>
                    <a:lnTo>
                      <a:pt x="309" y="49"/>
                    </a:lnTo>
                    <a:lnTo>
                      <a:pt x="351" y="28"/>
                    </a:lnTo>
                    <a:lnTo>
                      <a:pt x="395" y="13"/>
                    </a:lnTo>
                    <a:lnTo>
                      <a:pt x="441" y="3"/>
                    </a:lnTo>
                    <a:lnTo>
                      <a:pt x="488" y="0"/>
                    </a:lnTo>
                    <a:close/>
                  </a:path>
                </a:pathLst>
              </a:custGeom>
              <a:grpFill/>
              <a:ln w="0">
                <a:solidFill>
                  <a:srgbClr val="8F284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243777" tIns="121888" rIns="243777" bIns="1218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799"/>
              </a:p>
            </p:txBody>
          </p:sp>
        </p:grpSp>
        <p:sp>
          <p:nvSpPr>
            <p:cNvPr id="150" name="Shape 2794"/>
            <p:cNvSpPr/>
            <p:nvPr/>
          </p:nvSpPr>
          <p:spPr>
            <a:xfrm>
              <a:off x="20144398" y="10807446"/>
              <a:ext cx="553494" cy="476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535" y="7724"/>
                  </a:moveTo>
                  <a:cubicBezTo>
                    <a:pt x="12082" y="7724"/>
                    <a:pt x="12586" y="7961"/>
                    <a:pt x="13047" y="8436"/>
                  </a:cubicBezTo>
                  <a:lnTo>
                    <a:pt x="13544" y="7424"/>
                  </a:lnTo>
                  <a:cubicBezTo>
                    <a:pt x="12888" y="6964"/>
                    <a:pt x="12248" y="6734"/>
                    <a:pt x="11621" y="6734"/>
                  </a:cubicBezTo>
                  <a:cubicBezTo>
                    <a:pt x="10757" y="6734"/>
                    <a:pt x="10048" y="7019"/>
                    <a:pt x="9494" y="7590"/>
                  </a:cubicBezTo>
                  <a:cubicBezTo>
                    <a:pt x="9019" y="8087"/>
                    <a:pt x="8691" y="8762"/>
                    <a:pt x="8510" y="9615"/>
                  </a:cubicBezTo>
                  <a:lnTo>
                    <a:pt x="7938" y="9615"/>
                  </a:lnTo>
                  <a:lnTo>
                    <a:pt x="7658" y="10327"/>
                  </a:lnTo>
                  <a:lnTo>
                    <a:pt x="8435" y="10327"/>
                  </a:lnTo>
                  <a:cubicBezTo>
                    <a:pt x="8428" y="10409"/>
                    <a:pt x="8423" y="10483"/>
                    <a:pt x="8419" y="10549"/>
                  </a:cubicBezTo>
                  <a:cubicBezTo>
                    <a:pt x="8415" y="10616"/>
                    <a:pt x="8414" y="10675"/>
                    <a:pt x="8414" y="10727"/>
                  </a:cubicBezTo>
                  <a:cubicBezTo>
                    <a:pt x="8414" y="10794"/>
                    <a:pt x="8415" y="10857"/>
                    <a:pt x="8419" y="10916"/>
                  </a:cubicBezTo>
                  <a:cubicBezTo>
                    <a:pt x="8423" y="10976"/>
                    <a:pt x="8428" y="11032"/>
                    <a:pt x="8435" y="11083"/>
                  </a:cubicBezTo>
                  <a:lnTo>
                    <a:pt x="7949" y="11083"/>
                  </a:lnTo>
                  <a:lnTo>
                    <a:pt x="7658" y="11784"/>
                  </a:lnTo>
                  <a:lnTo>
                    <a:pt x="8489" y="11784"/>
                  </a:lnTo>
                  <a:cubicBezTo>
                    <a:pt x="8604" y="12674"/>
                    <a:pt x="8896" y="13382"/>
                    <a:pt x="9364" y="13908"/>
                  </a:cubicBezTo>
                  <a:cubicBezTo>
                    <a:pt x="9904" y="14517"/>
                    <a:pt x="10656" y="14821"/>
                    <a:pt x="11621" y="14821"/>
                  </a:cubicBezTo>
                  <a:cubicBezTo>
                    <a:pt x="12219" y="14821"/>
                    <a:pt x="12762" y="14658"/>
                    <a:pt x="13252" y="14331"/>
                  </a:cubicBezTo>
                  <a:lnTo>
                    <a:pt x="13252" y="13097"/>
                  </a:lnTo>
                  <a:cubicBezTo>
                    <a:pt x="12978" y="13356"/>
                    <a:pt x="12733" y="13542"/>
                    <a:pt x="12517" y="13653"/>
                  </a:cubicBezTo>
                  <a:cubicBezTo>
                    <a:pt x="12280" y="13772"/>
                    <a:pt x="11981" y="13831"/>
                    <a:pt x="11621" y="13831"/>
                  </a:cubicBezTo>
                  <a:cubicBezTo>
                    <a:pt x="11067" y="13831"/>
                    <a:pt x="10627" y="13620"/>
                    <a:pt x="10304" y="13197"/>
                  </a:cubicBezTo>
                  <a:cubicBezTo>
                    <a:pt x="10023" y="12855"/>
                    <a:pt x="9839" y="12385"/>
                    <a:pt x="9753" y="11784"/>
                  </a:cubicBezTo>
                  <a:lnTo>
                    <a:pt x="11924" y="11784"/>
                  </a:lnTo>
                  <a:lnTo>
                    <a:pt x="12193" y="11083"/>
                  </a:lnTo>
                  <a:lnTo>
                    <a:pt x="9699" y="11083"/>
                  </a:lnTo>
                  <a:cubicBezTo>
                    <a:pt x="9692" y="11046"/>
                    <a:pt x="9688" y="10932"/>
                    <a:pt x="9688" y="10739"/>
                  </a:cubicBezTo>
                  <a:lnTo>
                    <a:pt x="9688" y="10483"/>
                  </a:lnTo>
                  <a:cubicBezTo>
                    <a:pt x="9688" y="10416"/>
                    <a:pt x="9692" y="10364"/>
                    <a:pt x="9699" y="10327"/>
                  </a:cubicBezTo>
                  <a:lnTo>
                    <a:pt x="12344" y="10327"/>
                  </a:lnTo>
                  <a:lnTo>
                    <a:pt x="12626" y="9615"/>
                  </a:lnTo>
                  <a:lnTo>
                    <a:pt x="9775" y="9615"/>
                  </a:lnTo>
                  <a:cubicBezTo>
                    <a:pt x="9868" y="9096"/>
                    <a:pt x="10051" y="8662"/>
                    <a:pt x="10325" y="8314"/>
                  </a:cubicBezTo>
                  <a:cubicBezTo>
                    <a:pt x="10649" y="7920"/>
                    <a:pt x="11052" y="7724"/>
                    <a:pt x="11535" y="7724"/>
                  </a:cubicBezTo>
                </a:path>
              </a:pathLst>
            </a:custGeom>
            <a:solidFill>
              <a:srgbClr val="8F2842"/>
            </a:solidFill>
            <a:ln w="12700">
              <a:solidFill>
                <a:srgbClr val="8F2842"/>
              </a:solidFill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2518613" y="7443190"/>
            <a:ext cx="4668196" cy="1321118"/>
            <a:chOff x="4889292" y="6849678"/>
            <a:chExt cx="4668196" cy="1321118"/>
          </a:xfrm>
        </p:grpSpPr>
        <p:sp>
          <p:nvSpPr>
            <p:cNvPr id="151" name="Freeform 20"/>
            <p:cNvSpPr>
              <a:spLocks/>
            </p:cNvSpPr>
            <p:nvPr/>
          </p:nvSpPr>
          <p:spPr bwMode="auto">
            <a:xfrm>
              <a:off x="4889292" y="6849678"/>
              <a:ext cx="4668196" cy="506171"/>
            </a:xfrm>
            <a:custGeom>
              <a:avLst/>
              <a:gdLst>
                <a:gd name="T0" fmla="*/ 93 w 646"/>
                <a:gd name="T1" fmla="*/ 0 h 167"/>
                <a:gd name="T2" fmla="*/ 0 w 646"/>
                <a:gd name="T3" fmla="*/ 167 h 167"/>
                <a:gd name="T4" fmla="*/ 646 w 646"/>
                <a:gd name="T5" fmla="*/ 167 h 167"/>
                <a:gd name="T6" fmla="*/ 553 w 646"/>
                <a:gd name="T7" fmla="*/ 0 h 167"/>
                <a:gd name="T8" fmla="*/ 93 w 646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6" h="167">
                  <a:moveTo>
                    <a:pt x="93" y="0"/>
                  </a:moveTo>
                  <a:lnTo>
                    <a:pt x="0" y="167"/>
                  </a:lnTo>
                  <a:lnTo>
                    <a:pt x="646" y="167"/>
                  </a:lnTo>
                  <a:lnTo>
                    <a:pt x="55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8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666" dirty="0">
                <a:solidFill>
                  <a:schemeClr val="bg1"/>
                </a:solidFill>
              </a:endParaRPr>
            </a:p>
          </p:txBody>
        </p:sp>
        <p:sp>
          <p:nvSpPr>
            <p:cNvPr id="152" name="Freeform 44"/>
            <p:cNvSpPr>
              <a:spLocks/>
            </p:cNvSpPr>
            <p:nvPr/>
          </p:nvSpPr>
          <p:spPr bwMode="auto">
            <a:xfrm>
              <a:off x="4889292" y="7340434"/>
              <a:ext cx="4668196" cy="830362"/>
            </a:xfrm>
            <a:custGeom>
              <a:avLst/>
              <a:gdLst>
                <a:gd name="connsiteX0" fmla="*/ 0 w 1025525"/>
                <a:gd name="connsiteY0" fmla="*/ 0 h 265112"/>
                <a:gd name="connsiteX1" fmla="*/ 1025525 w 1025525"/>
                <a:gd name="connsiteY1" fmla="*/ 0 h 265112"/>
                <a:gd name="connsiteX2" fmla="*/ 877888 w 1025525"/>
                <a:gd name="connsiteY2" fmla="*/ 265112 h 265112"/>
                <a:gd name="connsiteX3" fmla="*/ 147637 w 1025525"/>
                <a:gd name="connsiteY3" fmla="*/ 265112 h 26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5525" h="265112">
                  <a:moveTo>
                    <a:pt x="0" y="0"/>
                  </a:moveTo>
                  <a:lnTo>
                    <a:pt x="1025525" y="0"/>
                  </a:lnTo>
                  <a:lnTo>
                    <a:pt x="877888" y="265112"/>
                  </a:lnTo>
                  <a:lnTo>
                    <a:pt x="147637" y="2651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u-HU" sz="3732" dirty="0">
                  <a:solidFill>
                    <a:schemeClr val="bg1"/>
                  </a:solidFill>
                </a:rPr>
                <a:t>Kisvállalat</a:t>
              </a:r>
              <a:endParaRPr lang="en-US" sz="3732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Csoportba foglalás 72"/>
          <p:cNvGrpSpPr/>
          <p:nvPr/>
        </p:nvGrpSpPr>
        <p:grpSpPr>
          <a:xfrm>
            <a:off x="3069905" y="6375554"/>
            <a:ext cx="3814296" cy="1270608"/>
            <a:chOff x="17023500" y="3272677"/>
            <a:chExt cx="4465873" cy="2197816"/>
          </a:xfrm>
        </p:grpSpPr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17023500" y="3272677"/>
              <a:ext cx="4465863" cy="832354"/>
            </a:xfrm>
            <a:custGeom>
              <a:avLst/>
              <a:gdLst>
                <a:gd name="T0" fmla="*/ 91 w 414"/>
                <a:gd name="T1" fmla="*/ 0 h 167"/>
                <a:gd name="T2" fmla="*/ 0 w 414"/>
                <a:gd name="T3" fmla="*/ 167 h 167"/>
                <a:gd name="T4" fmla="*/ 414 w 414"/>
                <a:gd name="T5" fmla="*/ 167 h 167"/>
                <a:gd name="T6" fmla="*/ 323 w 414"/>
                <a:gd name="T7" fmla="*/ 0 h 167"/>
                <a:gd name="T8" fmla="*/ 91 w 414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167">
                  <a:moveTo>
                    <a:pt x="91" y="0"/>
                  </a:moveTo>
                  <a:lnTo>
                    <a:pt x="0" y="167"/>
                  </a:lnTo>
                  <a:lnTo>
                    <a:pt x="414" y="167"/>
                  </a:lnTo>
                  <a:lnTo>
                    <a:pt x="323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80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399" dirty="0">
                <a:solidFill>
                  <a:schemeClr val="bg1"/>
                </a:solidFill>
              </a:endParaRPr>
            </a:p>
          </p:txBody>
        </p:sp>
        <p:sp>
          <p:nvSpPr>
            <p:cNvPr id="75" name="Freeform 46"/>
            <p:cNvSpPr>
              <a:spLocks/>
            </p:cNvSpPr>
            <p:nvPr/>
          </p:nvSpPr>
          <p:spPr bwMode="auto">
            <a:xfrm>
              <a:off x="17023510" y="4105036"/>
              <a:ext cx="4465863" cy="1365457"/>
            </a:xfrm>
            <a:custGeom>
              <a:avLst/>
              <a:gdLst>
                <a:gd name="connsiteX0" fmla="*/ 0 w 657225"/>
                <a:gd name="connsiteY0" fmla="*/ 0 h 265112"/>
                <a:gd name="connsiteX1" fmla="*/ 657225 w 657225"/>
                <a:gd name="connsiteY1" fmla="*/ 0 h 265112"/>
                <a:gd name="connsiteX2" fmla="*/ 512763 w 657225"/>
                <a:gd name="connsiteY2" fmla="*/ 265112 h 265112"/>
                <a:gd name="connsiteX3" fmla="*/ 144462 w 657225"/>
                <a:gd name="connsiteY3" fmla="*/ 265112 h 265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265112">
                  <a:moveTo>
                    <a:pt x="0" y="0"/>
                  </a:moveTo>
                  <a:lnTo>
                    <a:pt x="657225" y="0"/>
                  </a:lnTo>
                  <a:lnTo>
                    <a:pt x="512763" y="265112"/>
                  </a:lnTo>
                  <a:lnTo>
                    <a:pt x="144462" y="2651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hu-HU" sz="3732" dirty="0" err="1">
                  <a:solidFill>
                    <a:schemeClr val="bg1"/>
                  </a:solidFill>
                </a:rPr>
                <a:t>Mikrovállalat</a:t>
              </a:r>
              <a:endParaRPr lang="en-US" sz="3732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3" name="Táblázat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75220"/>
              </p:ext>
            </p:extLst>
          </p:nvPr>
        </p:nvGraphicFramePr>
        <p:xfrm>
          <a:off x="15787971" y="6658588"/>
          <a:ext cx="5845496" cy="317180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84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803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Nyilvántartásba bejelentkezett</a:t>
                      </a:r>
                      <a:endParaRPr lang="hu-HU" sz="2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000">
                <a:tc>
                  <a:txBody>
                    <a:bodyPr/>
                    <a:lstStyle/>
                    <a:p>
                      <a:pPr algn="ctr" fontAlgn="b"/>
                      <a:r>
                        <a:rPr lang="hu-HU" sz="4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3702</a:t>
                      </a:r>
                      <a:endParaRPr lang="hu-HU" sz="48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áblázat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795494"/>
              </p:ext>
            </p:extLst>
          </p:nvPr>
        </p:nvGraphicFramePr>
        <p:xfrm>
          <a:off x="8691735" y="2296136"/>
          <a:ext cx="14690406" cy="407941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149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8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05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Kategória</a:t>
                      </a:r>
                      <a:endParaRPr lang="hu-HU" sz="2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rgbClr val="002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Főtevékenység</a:t>
                      </a:r>
                      <a:endParaRPr lang="hu-HU" sz="2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rgbClr val="002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Teljes tevékenységi kör</a:t>
                      </a:r>
                      <a:endParaRPr lang="hu-HU" sz="2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rgbClr val="002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305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Kiemelten kockázatos ágazatok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432</a:t>
                      </a:r>
                    </a:p>
                  </a:txBody>
                  <a:tcPr marL="6350" marR="6350" marT="6350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Kockázatos ágazatok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90">
                <a:tc rowSpan="2">
                  <a:txBody>
                    <a:bodyPr/>
                    <a:lstStyle/>
                    <a:p>
                      <a:pPr algn="r" fontAlgn="b"/>
                      <a:r>
                        <a:rPr lang="hu-H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Összesen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867</a:t>
                      </a:r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989">
                <a:tc vMerge="1">
                  <a:txBody>
                    <a:bodyPr/>
                    <a:lstStyle/>
                    <a:p>
                      <a:pPr algn="ctr" fontAlgn="b"/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2546</a:t>
                      </a:r>
                      <a:endParaRPr lang="hu-HU" sz="2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hu-HU" sz="2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48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eck 79"/>
          <p:cNvSpPr/>
          <p:nvPr/>
        </p:nvSpPr>
        <p:spPr>
          <a:xfrm>
            <a:off x="0" y="12510409"/>
            <a:ext cx="24377650" cy="120559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 l="-314" t="-247929" r="-12" b="-7894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340707" y="12713094"/>
            <a:ext cx="7696231" cy="825772"/>
            <a:chOff x="8340707" y="12713094"/>
            <a:chExt cx="7696231" cy="825772"/>
          </a:xfrm>
        </p:grpSpPr>
        <p:sp>
          <p:nvSpPr>
            <p:cNvPr id="20" name="Textfeld 19"/>
            <p:cNvSpPr txBox="1"/>
            <p:nvPr/>
          </p:nvSpPr>
          <p:spPr>
            <a:xfrm>
              <a:off x="8340707" y="12713094"/>
              <a:ext cx="7696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3"/>
                  </a:solidFill>
                </a:rPr>
                <a:t>www.sztfh.hu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1207248" y="13138756"/>
              <a:ext cx="1963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260E2A6B-A809-4840-BF14-8648BC0BDF87}" type="slidenum">
                <a:rPr lang="id-ID" sz="2000" smtClean="0">
                  <a:solidFill>
                    <a:schemeClr val="bg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pPr algn="ctr"/>
                <a:t>5</a:t>
              </a:fld>
              <a:endParaRPr lang="de-DE" sz="2000" b="1" dirty="0">
                <a:solidFill>
                  <a:schemeClr val="bg2"/>
                </a:solidFill>
                <a:latin typeface="Segoe UI" panose="020B0502040204020203" pitchFamily="34" charset="0"/>
              </a:endParaRPr>
            </a:p>
          </p:txBody>
        </p:sp>
        <p:cxnSp>
          <p:nvCxnSpPr>
            <p:cNvPr id="23" name="Gerader Verbinder 22"/>
            <p:cNvCxnSpPr/>
            <p:nvPr/>
          </p:nvCxnSpPr>
          <p:spPr>
            <a:xfrm rot="5400000">
              <a:off x="12231239" y="12513021"/>
              <a:ext cx="0" cy="12514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hteck 32"/>
          <p:cNvSpPr/>
          <p:nvPr/>
        </p:nvSpPr>
        <p:spPr>
          <a:xfrm>
            <a:off x="0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26"/>
          <p:cNvSpPr txBox="1"/>
          <p:nvPr/>
        </p:nvSpPr>
        <p:spPr>
          <a:xfrm>
            <a:off x="493358" y="312755"/>
            <a:ext cx="214776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chemeClr val="bg1"/>
                </a:solidFill>
                <a:latin typeface="Segoe UI" panose="020B0502040204020203" pitchFamily="34" charset="0"/>
              </a:rPr>
              <a:t>Kiberbiztonsági felügyelet – érintett feladatai</a:t>
            </a:r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9272820" y="2688619"/>
            <a:ext cx="5853177" cy="2818666"/>
          </a:xfrm>
          <a:custGeom>
            <a:avLst/>
            <a:gdLst>
              <a:gd name="T0" fmla="*/ 232 w 812"/>
              <a:gd name="T1" fmla="*/ 391 h 391"/>
              <a:gd name="T2" fmla="*/ 406 w 812"/>
              <a:gd name="T3" fmla="*/ 328 h 391"/>
              <a:gd name="T4" fmla="*/ 579 w 812"/>
              <a:gd name="T5" fmla="*/ 391 h 391"/>
              <a:gd name="T6" fmla="*/ 812 w 812"/>
              <a:gd name="T7" fmla="*/ 159 h 391"/>
              <a:gd name="T8" fmla="*/ 406 w 812"/>
              <a:gd name="T9" fmla="*/ 0 h 391"/>
              <a:gd name="T10" fmla="*/ 0 w 812"/>
              <a:gd name="T11" fmla="*/ 159 h 391"/>
              <a:gd name="T12" fmla="*/ 232 w 812"/>
              <a:gd name="T13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391">
                <a:moveTo>
                  <a:pt x="232" y="391"/>
                </a:moveTo>
                <a:cubicBezTo>
                  <a:pt x="279" y="352"/>
                  <a:pt x="340" y="328"/>
                  <a:pt x="406" y="328"/>
                </a:cubicBezTo>
                <a:cubicBezTo>
                  <a:pt x="472" y="328"/>
                  <a:pt x="532" y="352"/>
                  <a:pt x="579" y="391"/>
                </a:cubicBezTo>
                <a:cubicBezTo>
                  <a:pt x="812" y="159"/>
                  <a:pt x="812" y="159"/>
                  <a:pt x="812" y="159"/>
                </a:cubicBezTo>
                <a:cubicBezTo>
                  <a:pt x="705" y="60"/>
                  <a:pt x="562" y="0"/>
                  <a:pt x="406" y="0"/>
                </a:cubicBezTo>
                <a:cubicBezTo>
                  <a:pt x="249" y="0"/>
                  <a:pt x="107" y="60"/>
                  <a:pt x="0" y="159"/>
                </a:cubicBezTo>
                <a:lnTo>
                  <a:pt x="232" y="3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13691270" y="4081025"/>
            <a:ext cx="2822899" cy="5853177"/>
          </a:xfrm>
          <a:custGeom>
            <a:avLst/>
            <a:gdLst>
              <a:gd name="T0" fmla="*/ 232 w 391"/>
              <a:gd name="T1" fmla="*/ 0 h 811"/>
              <a:gd name="T2" fmla="*/ 0 w 391"/>
              <a:gd name="T3" fmla="*/ 232 h 811"/>
              <a:gd name="T4" fmla="*/ 63 w 391"/>
              <a:gd name="T5" fmla="*/ 406 h 811"/>
              <a:gd name="T6" fmla="*/ 0 w 391"/>
              <a:gd name="T7" fmla="*/ 579 h 811"/>
              <a:gd name="T8" fmla="*/ 232 w 391"/>
              <a:gd name="T9" fmla="*/ 811 h 811"/>
              <a:gd name="T10" fmla="*/ 391 w 391"/>
              <a:gd name="T11" fmla="*/ 406 h 811"/>
              <a:gd name="T12" fmla="*/ 232 w 391"/>
              <a:gd name="T13" fmla="*/ 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1" h="811">
                <a:moveTo>
                  <a:pt x="232" y="0"/>
                </a:moveTo>
                <a:cubicBezTo>
                  <a:pt x="0" y="232"/>
                  <a:pt x="0" y="232"/>
                  <a:pt x="0" y="232"/>
                </a:cubicBezTo>
                <a:cubicBezTo>
                  <a:pt x="40" y="279"/>
                  <a:pt x="63" y="340"/>
                  <a:pt x="63" y="406"/>
                </a:cubicBezTo>
                <a:cubicBezTo>
                  <a:pt x="63" y="472"/>
                  <a:pt x="40" y="532"/>
                  <a:pt x="0" y="579"/>
                </a:cubicBezTo>
                <a:cubicBezTo>
                  <a:pt x="232" y="811"/>
                  <a:pt x="232" y="811"/>
                  <a:pt x="232" y="811"/>
                </a:cubicBezTo>
                <a:cubicBezTo>
                  <a:pt x="331" y="705"/>
                  <a:pt x="391" y="562"/>
                  <a:pt x="391" y="406"/>
                </a:cubicBezTo>
                <a:cubicBezTo>
                  <a:pt x="391" y="249"/>
                  <a:pt x="331" y="107"/>
                  <a:pt x="2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7880415" y="4081025"/>
            <a:ext cx="2818666" cy="5853177"/>
          </a:xfrm>
          <a:custGeom>
            <a:avLst/>
            <a:gdLst>
              <a:gd name="T0" fmla="*/ 391 w 391"/>
              <a:gd name="T1" fmla="*/ 579 h 811"/>
              <a:gd name="T2" fmla="*/ 328 w 391"/>
              <a:gd name="T3" fmla="*/ 406 h 811"/>
              <a:gd name="T4" fmla="*/ 391 w 391"/>
              <a:gd name="T5" fmla="*/ 232 h 811"/>
              <a:gd name="T6" fmla="*/ 159 w 391"/>
              <a:gd name="T7" fmla="*/ 0 h 811"/>
              <a:gd name="T8" fmla="*/ 0 w 391"/>
              <a:gd name="T9" fmla="*/ 406 h 811"/>
              <a:gd name="T10" fmla="*/ 159 w 391"/>
              <a:gd name="T11" fmla="*/ 811 h 811"/>
              <a:gd name="T12" fmla="*/ 391 w 391"/>
              <a:gd name="T13" fmla="*/ 579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1" h="811">
                <a:moveTo>
                  <a:pt x="391" y="579"/>
                </a:moveTo>
                <a:cubicBezTo>
                  <a:pt x="352" y="532"/>
                  <a:pt x="328" y="472"/>
                  <a:pt x="328" y="406"/>
                </a:cubicBezTo>
                <a:cubicBezTo>
                  <a:pt x="328" y="340"/>
                  <a:pt x="352" y="279"/>
                  <a:pt x="391" y="232"/>
                </a:cubicBezTo>
                <a:cubicBezTo>
                  <a:pt x="159" y="0"/>
                  <a:pt x="159" y="0"/>
                  <a:pt x="159" y="0"/>
                </a:cubicBezTo>
                <a:cubicBezTo>
                  <a:pt x="61" y="107"/>
                  <a:pt x="0" y="249"/>
                  <a:pt x="0" y="406"/>
                </a:cubicBezTo>
                <a:cubicBezTo>
                  <a:pt x="0" y="562"/>
                  <a:pt x="61" y="705"/>
                  <a:pt x="159" y="811"/>
                </a:cubicBezTo>
                <a:lnTo>
                  <a:pt x="391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9272820" y="8503705"/>
            <a:ext cx="5853177" cy="2822899"/>
          </a:xfrm>
          <a:custGeom>
            <a:avLst/>
            <a:gdLst>
              <a:gd name="T0" fmla="*/ 579 w 812"/>
              <a:gd name="T1" fmla="*/ 0 h 391"/>
              <a:gd name="T2" fmla="*/ 406 w 812"/>
              <a:gd name="T3" fmla="*/ 63 h 391"/>
              <a:gd name="T4" fmla="*/ 232 w 812"/>
              <a:gd name="T5" fmla="*/ 0 h 391"/>
              <a:gd name="T6" fmla="*/ 0 w 812"/>
              <a:gd name="T7" fmla="*/ 232 h 391"/>
              <a:gd name="T8" fmla="*/ 406 w 812"/>
              <a:gd name="T9" fmla="*/ 391 h 391"/>
              <a:gd name="T10" fmla="*/ 812 w 812"/>
              <a:gd name="T11" fmla="*/ 232 h 391"/>
              <a:gd name="T12" fmla="*/ 579 w 812"/>
              <a:gd name="T13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2" h="391">
                <a:moveTo>
                  <a:pt x="579" y="0"/>
                </a:moveTo>
                <a:cubicBezTo>
                  <a:pt x="532" y="39"/>
                  <a:pt x="472" y="63"/>
                  <a:pt x="406" y="63"/>
                </a:cubicBezTo>
                <a:cubicBezTo>
                  <a:pt x="340" y="63"/>
                  <a:pt x="279" y="39"/>
                  <a:pt x="232" y="0"/>
                </a:cubicBezTo>
                <a:cubicBezTo>
                  <a:pt x="0" y="232"/>
                  <a:pt x="0" y="232"/>
                  <a:pt x="0" y="232"/>
                </a:cubicBezTo>
                <a:cubicBezTo>
                  <a:pt x="107" y="331"/>
                  <a:pt x="249" y="391"/>
                  <a:pt x="406" y="391"/>
                </a:cubicBezTo>
                <a:cubicBezTo>
                  <a:pt x="562" y="391"/>
                  <a:pt x="705" y="331"/>
                  <a:pt x="812" y="232"/>
                </a:cubicBezTo>
                <a:lnTo>
                  <a:pt x="5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243777" tIns="121888" rIns="243777" bIns="121888" numCol="1" anchor="t" anchorCtr="0" compatLnSpc="1">
            <a:prstTxWarp prst="textNoShape">
              <a:avLst/>
            </a:prstTxWarp>
          </a:bodyPr>
          <a:lstStyle/>
          <a:p>
            <a:endParaRPr lang="en-US" sz="4799"/>
          </a:p>
        </p:txBody>
      </p:sp>
      <p:grpSp>
        <p:nvGrpSpPr>
          <p:cNvPr id="41" name="Group 15"/>
          <p:cNvGrpSpPr/>
          <p:nvPr/>
        </p:nvGrpSpPr>
        <p:grpSpPr>
          <a:xfrm>
            <a:off x="9722268" y="4542336"/>
            <a:ext cx="4933115" cy="4930550"/>
            <a:chOff x="3646800" y="2168525"/>
            <a:chExt cx="1850400" cy="1849438"/>
          </a:xfrm>
        </p:grpSpPr>
        <p:sp>
          <p:nvSpPr>
            <p:cNvPr id="42" name="Oval 9"/>
            <p:cNvSpPr>
              <a:spLocks noChangeArrowheads="1"/>
            </p:cNvSpPr>
            <p:nvPr/>
          </p:nvSpPr>
          <p:spPr bwMode="auto">
            <a:xfrm>
              <a:off x="3646800" y="2168525"/>
              <a:ext cx="1850400" cy="184943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  <p:sp>
          <p:nvSpPr>
            <p:cNvPr id="43" name="Oval 10"/>
            <p:cNvSpPr>
              <a:spLocks noChangeArrowheads="1"/>
            </p:cNvSpPr>
            <p:nvPr/>
          </p:nvSpPr>
          <p:spPr bwMode="auto">
            <a:xfrm>
              <a:off x="3871800" y="2393950"/>
              <a:ext cx="1400400" cy="13985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243777" tIns="121888" rIns="243777" bIns="121888" numCol="1" anchor="t" anchorCtr="0" compatLnSpc="1">
              <a:prstTxWarp prst="textNoShape">
                <a:avLst/>
              </a:prstTxWarp>
            </a:bodyPr>
            <a:lstStyle/>
            <a:p>
              <a:endParaRPr lang="en-US" sz="4799"/>
            </a:p>
          </p:txBody>
        </p:sp>
      </p:grpSp>
      <p:sp>
        <p:nvSpPr>
          <p:cNvPr id="44" name="Rectangle 16"/>
          <p:cNvSpPr/>
          <p:nvPr/>
        </p:nvSpPr>
        <p:spPr>
          <a:xfrm>
            <a:off x="16642184" y="2601103"/>
            <a:ext cx="7240899" cy="513833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199" b="1" dirty="0">
                <a:solidFill>
                  <a:schemeClr val="accent3"/>
                </a:solidFill>
              </a:rPr>
              <a:t>Célok</a:t>
            </a:r>
            <a:endParaRPr lang="en-US" sz="3199" b="1" dirty="0">
              <a:solidFill>
                <a:schemeClr val="accent3"/>
              </a:solidFill>
            </a:endParaRPr>
          </a:p>
          <a:p>
            <a:pPr marL="265113">
              <a:lnSpc>
                <a:spcPct val="150000"/>
              </a:lnSpc>
            </a:pPr>
            <a:r>
              <a:rPr lang="hu-HU" sz="2666" dirty="0"/>
              <a:t>IBIR</a:t>
            </a:r>
          </a:p>
          <a:p>
            <a:pPr marL="265113">
              <a:lnSpc>
                <a:spcPct val="150000"/>
              </a:lnSpc>
            </a:pPr>
            <a:r>
              <a:rPr lang="hu-HU" sz="2666" dirty="0"/>
              <a:t>Kockázatelemzés</a:t>
            </a:r>
          </a:p>
          <a:p>
            <a:pPr marL="265113">
              <a:lnSpc>
                <a:spcPct val="150000"/>
              </a:lnSpc>
            </a:pPr>
            <a:r>
              <a:rPr lang="hu-HU" sz="2666" dirty="0"/>
              <a:t>Védelmi intézkedések</a:t>
            </a:r>
          </a:p>
          <a:p>
            <a:pPr marL="265113">
              <a:lnSpc>
                <a:spcPct val="150000"/>
              </a:lnSpc>
            </a:pPr>
            <a:r>
              <a:rPr lang="hu-HU" sz="2666" dirty="0"/>
              <a:t>Incidensek megelőzése, kezelése, hatásának csökkentése</a:t>
            </a:r>
          </a:p>
          <a:p>
            <a:pPr marL="265113">
              <a:lnSpc>
                <a:spcPct val="150000"/>
              </a:lnSpc>
            </a:pPr>
            <a:r>
              <a:rPr lang="hu-HU" sz="2666" dirty="0"/>
              <a:t>BC</a:t>
            </a:r>
          </a:p>
          <a:p>
            <a:pPr marL="265113">
              <a:lnSpc>
                <a:spcPct val="150000"/>
              </a:lnSpc>
            </a:pPr>
            <a:r>
              <a:rPr lang="hu-HU" sz="2666" dirty="0"/>
              <a:t>Életciklus egészében megvalósuló védelem</a:t>
            </a:r>
            <a:endParaRPr lang="en-US" sz="2666" dirty="0"/>
          </a:p>
        </p:txBody>
      </p:sp>
      <p:sp>
        <p:nvSpPr>
          <p:cNvPr id="45" name="Rectangle 17"/>
          <p:cNvSpPr/>
          <p:nvPr/>
        </p:nvSpPr>
        <p:spPr>
          <a:xfrm>
            <a:off x="1261324" y="8269030"/>
            <a:ext cx="6552267" cy="3292248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199" b="1" dirty="0">
                <a:solidFill>
                  <a:schemeClr val="accent2"/>
                </a:solidFill>
              </a:rPr>
              <a:t>Védelem - mit</a:t>
            </a:r>
            <a:endParaRPr lang="en-US" sz="3199" b="1" dirty="0">
              <a:solidFill>
                <a:schemeClr val="accent2"/>
              </a:solidFill>
            </a:endParaRPr>
          </a:p>
          <a:p>
            <a:pPr marL="360363">
              <a:lnSpc>
                <a:spcPct val="150000"/>
              </a:lnSpc>
            </a:pPr>
            <a:r>
              <a:rPr lang="hu-HU" sz="2666" dirty="0"/>
              <a:t>Hálózati és információs rendszerek + fizikai környezetük</a:t>
            </a:r>
          </a:p>
          <a:p>
            <a:pPr marL="360363">
              <a:lnSpc>
                <a:spcPct val="150000"/>
              </a:lnSpc>
            </a:pPr>
            <a:r>
              <a:rPr lang="hu-HU" sz="2666" dirty="0"/>
              <a:t>Adatok/információk</a:t>
            </a:r>
          </a:p>
          <a:p>
            <a:pPr marL="360363">
              <a:lnSpc>
                <a:spcPct val="150000"/>
              </a:lnSpc>
            </a:pPr>
            <a:r>
              <a:rPr lang="hu-HU" sz="2666" dirty="0"/>
              <a:t>Szolgáltatások</a:t>
            </a:r>
            <a:endParaRPr lang="en-US" sz="2666" dirty="0"/>
          </a:p>
        </p:txBody>
      </p:sp>
      <p:sp>
        <p:nvSpPr>
          <p:cNvPr id="46" name="Rectangle 18"/>
          <p:cNvSpPr/>
          <p:nvPr/>
        </p:nvSpPr>
        <p:spPr>
          <a:xfrm flipH="1">
            <a:off x="16647817" y="7971632"/>
            <a:ext cx="5858127" cy="267688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hu-HU" sz="3199" b="1" dirty="0">
                <a:solidFill>
                  <a:schemeClr val="accent4"/>
                </a:solidFill>
              </a:rPr>
              <a:t>Biztonsági osztályba sorolás</a:t>
            </a:r>
            <a:endParaRPr lang="en-US" sz="3199" b="1" dirty="0">
              <a:solidFill>
                <a:schemeClr val="accent4"/>
              </a:solidFill>
            </a:endParaRPr>
          </a:p>
          <a:p>
            <a:pPr algn="r">
              <a:lnSpc>
                <a:spcPct val="150000"/>
              </a:lnSpc>
            </a:pPr>
            <a:r>
              <a:rPr lang="hu-HU" sz="2666" dirty="0"/>
              <a:t>alap</a:t>
            </a:r>
          </a:p>
          <a:p>
            <a:pPr algn="r">
              <a:lnSpc>
                <a:spcPct val="150000"/>
              </a:lnSpc>
            </a:pPr>
            <a:r>
              <a:rPr lang="hu-HU" sz="2666" dirty="0"/>
              <a:t>jelentős</a:t>
            </a:r>
          </a:p>
          <a:p>
            <a:pPr algn="r">
              <a:lnSpc>
                <a:spcPct val="150000"/>
              </a:lnSpc>
            </a:pPr>
            <a:r>
              <a:rPr lang="hu-HU" sz="2666" dirty="0"/>
              <a:t>magas</a:t>
            </a:r>
            <a:endParaRPr lang="en-US" sz="2666" dirty="0"/>
          </a:p>
        </p:txBody>
      </p:sp>
      <p:sp>
        <p:nvSpPr>
          <p:cNvPr id="47" name="Rectangle 19"/>
          <p:cNvSpPr/>
          <p:nvPr/>
        </p:nvSpPr>
        <p:spPr>
          <a:xfrm flipH="1">
            <a:off x="490691" y="3278728"/>
            <a:ext cx="6745904" cy="3292248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hu-HU" sz="3199" b="1" dirty="0">
                <a:solidFill>
                  <a:schemeClr val="accent1"/>
                </a:solidFill>
              </a:rPr>
              <a:t>Vezetői feladatok</a:t>
            </a:r>
            <a:endParaRPr lang="hu-HU" sz="2666" dirty="0"/>
          </a:p>
          <a:p>
            <a:pPr algn="r">
              <a:lnSpc>
                <a:spcPct val="150000"/>
              </a:lnSpc>
            </a:pPr>
            <a:r>
              <a:rPr lang="hu-HU" sz="2666" dirty="0"/>
              <a:t>Biztonságért felelős személy</a:t>
            </a:r>
          </a:p>
          <a:p>
            <a:pPr algn="r">
              <a:lnSpc>
                <a:spcPct val="150000"/>
              </a:lnSpc>
            </a:pPr>
            <a:r>
              <a:rPr lang="hu-HU" sz="2666" dirty="0"/>
              <a:t>Szervezeti szabályozások</a:t>
            </a:r>
          </a:p>
          <a:p>
            <a:pPr algn="r">
              <a:lnSpc>
                <a:spcPct val="150000"/>
              </a:lnSpc>
            </a:pPr>
            <a:r>
              <a:rPr lang="hu-HU" sz="2666" dirty="0"/>
              <a:t>Tudatosító oktatások és szinten tartás</a:t>
            </a:r>
          </a:p>
          <a:p>
            <a:pPr algn="r">
              <a:lnSpc>
                <a:spcPct val="150000"/>
              </a:lnSpc>
            </a:pPr>
            <a:r>
              <a:rPr lang="hu-HU" sz="2666" dirty="0"/>
              <a:t>Kiberbiztonsági audit megrendelése</a:t>
            </a:r>
          </a:p>
        </p:txBody>
      </p:sp>
      <p:sp>
        <p:nvSpPr>
          <p:cNvPr id="48" name="Freeform 2"/>
          <p:cNvSpPr>
            <a:spLocks noChangeArrowheads="1"/>
          </p:cNvSpPr>
          <p:nvPr/>
        </p:nvSpPr>
        <p:spPr bwMode="auto">
          <a:xfrm>
            <a:off x="11777040" y="6516451"/>
            <a:ext cx="933300" cy="721153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Freeform 77"/>
          <p:cNvSpPr>
            <a:spLocks noChangeArrowheads="1"/>
          </p:cNvSpPr>
          <p:nvPr/>
        </p:nvSpPr>
        <p:spPr bwMode="auto">
          <a:xfrm>
            <a:off x="11847054" y="3410502"/>
            <a:ext cx="793271" cy="54285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0" name="Freeform 127"/>
          <p:cNvSpPr>
            <a:spLocks noChangeArrowheads="1"/>
          </p:cNvSpPr>
          <p:nvPr/>
        </p:nvSpPr>
        <p:spPr bwMode="auto">
          <a:xfrm>
            <a:off x="15115968" y="6469560"/>
            <a:ext cx="501410" cy="810751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Shape 2733"/>
          <p:cNvSpPr/>
          <p:nvPr/>
        </p:nvSpPr>
        <p:spPr>
          <a:xfrm>
            <a:off x="8699768" y="6516452"/>
            <a:ext cx="378680" cy="763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52" name="Freeform 74"/>
          <p:cNvSpPr>
            <a:spLocks noChangeArrowheads="1"/>
          </p:cNvSpPr>
          <p:nvPr/>
        </p:nvSpPr>
        <p:spPr bwMode="auto">
          <a:xfrm>
            <a:off x="11777039" y="9928125"/>
            <a:ext cx="771897" cy="702416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eck 79"/>
          <p:cNvSpPr/>
          <p:nvPr/>
        </p:nvSpPr>
        <p:spPr>
          <a:xfrm>
            <a:off x="0" y="12510409"/>
            <a:ext cx="24377650" cy="120559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 l="-314" t="-247929" r="-12" b="-7894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340707" y="12713094"/>
            <a:ext cx="7696231" cy="825772"/>
            <a:chOff x="8340707" y="12713094"/>
            <a:chExt cx="7696231" cy="825772"/>
          </a:xfrm>
        </p:grpSpPr>
        <p:sp>
          <p:nvSpPr>
            <p:cNvPr id="20" name="Textfeld 19"/>
            <p:cNvSpPr txBox="1"/>
            <p:nvPr/>
          </p:nvSpPr>
          <p:spPr>
            <a:xfrm>
              <a:off x="8340707" y="12713094"/>
              <a:ext cx="7696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00234F"/>
                  </a:solidFill>
                </a:rPr>
                <a:t>www.sztfh.hu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1207248" y="13138756"/>
              <a:ext cx="1963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260E2A6B-A809-4840-BF14-8648BC0BDF87}" type="slidenum">
                <a:rPr lang="id-ID" sz="2000" smtClean="0">
                  <a:solidFill>
                    <a:srgbClr val="F2F2F2"/>
                  </a:solidFill>
                  <a:cs typeface="Segoe UI" panose="020B0502040204020203" pitchFamily="34" charset="0"/>
                </a:rPr>
                <a:pPr algn="ctr"/>
                <a:t>6</a:t>
              </a:fld>
              <a:endParaRPr lang="de-DE" sz="2000" b="1" dirty="0">
                <a:solidFill>
                  <a:srgbClr val="F2F2F2"/>
                </a:solidFill>
              </a:endParaRPr>
            </a:p>
          </p:txBody>
        </p:sp>
        <p:cxnSp>
          <p:nvCxnSpPr>
            <p:cNvPr id="23" name="Gerader Verbinder 22"/>
            <p:cNvCxnSpPr/>
            <p:nvPr/>
          </p:nvCxnSpPr>
          <p:spPr>
            <a:xfrm rot="5400000">
              <a:off x="12231239" y="12513021"/>
              <a:ext cx="0" cy="12514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hteck 32"/>
          <p:cNvSpPr/>
          <p:nvPr/>
        </p:nvSpPr>
        <p:spPr>
          <a:xfrm>
            <a:off x="0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92" name="Textfeld 26"/>
          <p:cNvSpPr txBox="1"/>
          <p:nvPr/>
        </p:nvSpPr>
        <p:spPr>
          <a:xfrm>
            <a:off x="493358" y="312755"/>
            <a:ext cx="20238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rgbClr val="FFFFFF"/>
                </a:solidFill>
              </a:rPr>
              <a:t>Követelménykatalógus – 7/2024 MK rendelet</a:t>
            </a:r>
            <a:endParaRPr lang="de-DE" sz="7000" b="1" dirty="0">
              <a:solidFill>
                <a:srgbClr val="FFFFFF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0737"/>
            <a:ext cx="24374390" cy="1010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32"/>
          <p:cNvSpPr/>
          <p:nvPr/>
        </p:nvSpPr>
        <p:spPr>
          <a:xfrm>
            <a:off x="0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Textfeld 26"/>
          <p:cNvSpPr txBox="1"/>
          <p:nvPr/>
        </p:nvSpPr>
        <p:spPr>
          <a:xfrm>
            <a:off x="493357" y="312755"/>
            <a:ext cx="230876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rgbClr val="FFFFFF"/>
                </a:solidFill>
              </a:rPr>
              <a:t>Auditor feltételek – 7/2024. SZTFH rendelet</a:t>
            </a:r>
            <a:endParaRPr lang="de-DE" sz="7000" b="1" dirty="0">
              <a:solidFill>
                <a:srgbClr val="FFFFFF"/>
              </a:solidFill>
            </a:endParaRPr>
          </a:p>
        </p:txBody>
      </p:sp>
      <p:sp>
        <p:nvSpPr>
          <p:cNvPr id="8" name="Rechteck 79"/>
          <p:cNvSpPr/>
          <p:nvPr/>
        </p:nvSpPr>
        <p:spPr>
          <a:xfrm>
            <a:off x="0" y="12510409"/>
            <a:ext cx="24377650" cy="1205591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314" t="-247929" r="-12" b="-7894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8340707" y="12713094"/>
            <a:ext cx="7696231" cy="825772"/>
            <a:chOff x="8340707" y="12713094"/>
            <a:chExt cx="7696231" cy="825772"/>
          </a:xfrm>
        </p:grpSpPr>
        <p:sp>
          <p:nvSpPr>
            <p:cNvPr id="10" name="Textfeld 19"/>
            <p:cNvSpPr txBox="1"/>
            <p:nvPr/>
          </p:nvSpPr>
          <p:spPr>
            <a:xfrm>
              <a:off x="8340707" y="12713094"/>
              <a:ext cx="7696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00234F"/>
                  </a:solidFill>
                </a:rPr>
                <a:t>www.sztfh.hu</a:t>
              </a:r>
            </a:p>
          </p:txBody>
        </p:sp>
        <p:sp>
          <p:nvSpPr>
            <p:cNvPr id="11" name="Textfeld 20"/>
            <p:cNvSpPr txBox="1"/>
            <p:nvPr/>
          </p:nvSpPr>
          <p:spPr>
            <a:xfrm>
              <a:off x="11207248" y="13138756"/>
              <a:ext cx="1963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000" dirty="0">
                  <a:solidFill>
                    <a:srgbClr val="F2F2F2"/>
                  </a:solidFill>
                  <a:cs typeface="Segoe UI" panose="020B0502040204020203" pitchFamily="34" charset="0"/>
                </a:rPr>
                <a:t>11</a:t>
              </a:r>
              <a:endParaRPr lang="de-DE" sz="2000" b="1" dirty="0">
                <a:solidFill>
                  <a:srgbClr val="F2F2F2"/>
                </a:solidFill>
              </a:endParaRPr>
            </a:p>
          </p:txBody>
        </p:sp>
        <p:cxnSp>
          <p:nvCxnSpPr>
            <p:cNvPr id="12" name="Gerader Verbinder 22"/>
            <p:cNvCxnSpPr/>
            <p:nvPr/>
          </p:nvCxnSpPr>
          <p:spPr>
            <a:xfrm rot="5400000">
              <a:off x="12231239" y="12513021"/>
              <a:ext cx="0" cy="12514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5986" y="8997844"/>
            <a:ext cx="4557698" cy="295678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5856" y="6391542"/>
            <a:ext cx="4120537" cy="274203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356" y="2089068"/>
            <a:ext cx="6566144" cy="367704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8237" y="5572124"/>
            <a:ext cx="4035548" cy="5826727"/>
          </a:xfrm>
          <a:prstGeom prst="rect">
            <a:avLst/>
          </a:prstGeom>
        </p:spPr>
      </p:pic>
      <p:pic>
        <p:nvPicPr>
          <p:cNvPr id="4098" name="Picture 2" descr="Expert Images – Browse 731,283 Stock Photos, Vectors, and Video | Adobe  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4059" y="2355779"/>
            <a:ext cx="4857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812" y="1795061"/>
            <a:ext cx="7865208" cy="544738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154" y="5338293"/>
            <a:ext cx="9144000" cy="64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6153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861315" y="8868055"/>
            <a:ext cx="9330755" cy="2307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343"/>
            <a:r>
              <a:rPr lang="hu-HU" sz="3599" dirty="0">
                <a:solidFill>
                  <a:schemeClr val="bg1"/>
                </a:solidFill>
              </a:rPr>
              <a:t>Az ellenőrző szervezetek megállapíthatják alkalmasságukat megfelelő elismerés vagy akkreditáció alapján, vagy önérvényesítés formájában.</a:t>
            </a:r>
          </a:p>
        </p:txBody>
      </p:sp>
      <p:sp>
        <p:nvSpPr>
          <p:cNvPr id="3" name="Téglalap 2"/>
          <p:cNvSpPr/>
          <p:nvPr/>
        </p:nvSpPr>
        <p:spPr>
          <a:xfrm>
            <a:off x="2006953" y="2544626"/>
            <a:ext cx="6220504" cy="20279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3"/>
            <a:endParaRPr lang="hu-HU" sz="3599">
              <a:solidFill>
                <a:prstClr val="white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006953" y="7273053"/>
            <a:ext cx="6472686" cy="55900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3"/>
            <a:endParaRPr lang="hu-HU" sz="3599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448038" y="2458666"/>
            <a:ext cx="6220504" cy="20279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3"/>
            <a:endParaRPr lang="hu-HU" sz="3599">
              <a:solidFill>
                <a:prstClr val="white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42842" y="7724878"/>
            <a:ext cx="5400909" cy="12924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3"/>
            <a:endParaRPr lang="hu-HU" sz="3599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542842" y="11071553"/>
            <a:ext cx="5400909" cy="12924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3"/>
            <a:endParaRPr lang="hu-HU" sz="3599">
              <a:solidFill>
                <a:prstClr val="white"/>
              </a:solidFill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4528781" y="4688180"/>
            <a:ext cx="10507" cy="2427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rot="10800000" flipV="1">
            <a:off x="5527003" y="4688180"/>
            <a:ext cx="10507" cy="2427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5232791" y="9266867"/>
            <a:ext cx="10505" cy="1602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10347176" y="3149550"/>
            <a:ext cx="29800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10348294" y="3795753"/>
            <a:ext cx="29789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3162790" y="3149550"/>
            <a:ext cx="425407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343"/>
            <a:r>
              <a:rPr lang="hu-HU" sz="3599" b="1" dirty="0">
                <a:solidFill>
                  <a:prstClr val="black"/>
                </a:solidFill>
              </a:rPr>
              <a:t>ÉRINTETT SZERVEZET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6603875" y="3235509"/>
            <a:ext cx="390883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343"/>
            <a:r>
              <a:rPr lang="hu-HU" sz="3599" b="1" dirty="0">
                <a:solidFill>
                  <a:prstClr val="white"/>
                </a:solidFill>
              </a:rPr>
              <a:t>HATÓSÁG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162790" y="7996551"/>
            <a:ext cx="390883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343"/>
            <a:r>
              <a:rPr lang="hu-HU" sz="3599" b="1" dirty="0">
                <a:solidFill>
                  <a:srgbClr val="4472C4">
                    <a:lumMod val="50000"/>
                  </a:srgbClr>
                </a:solidFill>
              </a:rPr>
              <a:t>AUDITÁLÓ SZERV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162790" y="11348534"/>
            <a:ext cx="3908830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343"/>
            <a:r>
              <a:rPr lang="hu-HU" sz="3599" b="1" dirty="0">
                <a:solidFill>
                  <a:srgbClr val="4472C4">
                    <a:lumMod val="50000"/>
                  </a:srgbClr>
                </a:solidFill>
              </a:rPr>
              <a:t>AUDIT CSAPAT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006953" y="6290965"/>
            <a:ext cx="258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343"/>
            <a:r>
              <a:rPr lang="hu-HU" sz="2800" dirty="0">
                <a:solidFill>
                  <a:prstClr val="black"/>
                </a:solidFill>
              </a:rPr>
              <a:t>Audit jelentés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5527000" y="4690810"/>
            <a:ext cx="188986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343"/>
            <a:r>
              <a:rPr lang="hu-HU" sz="3199" dirty="0">
                <a:solidFill>
                  <a:prstClr val="black"/>
                </a:solidFill>
              </a:rPr>
              <a:t>díjazás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5527000" y="9729636"/>
            <a:ext cx="188986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343"/>
            <a:r>
              <a:rPr lang="hu-HU" sz="3199" dirty="0">
                <a:solidFill>
                  <a:prstClr val="black"/>
                </a:solidFill>
              </a:rPr>
              <a:t>kijelöl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9942348" y="2594634"/>
            <a:ext cx="3790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343"/>
            <a:r>
              <a:rPr lang="hu-HU" sz="2600" dirty="0">
                <a:solidFill>
                  <a:prstClr val="black"/>
                </a:solidFill>
              </a:rPr>
              <a:t>Benyújtja a dokumentációt</a:t>
            </a:r>
          </a:p>
        </p:txBody>
      </p:sp>
      <p:sp>
        <p:nvSpPr>
          <p:cNvPr id="27" name="Szövegdoboz 26"/>
          <p:cNvSpPr txBox="1"/>
          <p:nvPr/>
        </p:nvSpPr>
        <p:spPr>
          <a:xfrm>
            <a:off x="9182651" y="3901590"/>
            <a:ext cx="57061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343"/>
            <a:r>
              <a:rPr lang="hu-HU" sz="2600" dirty="0">
                <a:solidFill>
                  <a:prstClr val="black"/>
                </a:solidFill>
              </a:rPr>
              <a:t>bármilyen további dokumentációt kérhet</a:t>
            </a:r>
          </a:p>
        </p:txBody>
      </p:sp>
      <p:sp>
        <p:nvSpPr>
          <p:cNvPr id="28" name="Rechteck 32"/>
          <p:cNvSpPr/>
          <p:nvPr/>
        </p:nvSpPr>
        <p:spPr>
          <a:xfrm>
            <a:off x="0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6"/>
          <p:cNvSpPr txBox="1"/>
          <p:nvPr/>
        </p:nvSpPr>
        <p:spPr>
          <a:xfrm>
            <a:off x="458871" y="321440"/>
            <a:ext cx="2321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chemeClr val="bg1"/>
                </a:solidFill>
                <a:latin typeface="Segoe UI" panose="020B0502040204020203" pitchFamily="34" charset="0"/>
              </a:rPr>
              <a:t>Feladatok és felelősségek</a:t>
            </a:r>
            <a:endParaRPr lang="de-DE" sz="6000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Textfeld 36"/>
          <p:cNvSpPr txBox="1"/>
          <p:nvPr/>
        </p:nvSpPr>
        <p:spPr>
          <a:xfrm rot="16200000">
            <a:off x="-3417524" y="6657947"/>
            <a:ext cx="769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234F"/>
                </a:solidFill>
                <a:latin typeface="Segoe UI"/>
              </a:rPr>
              <a:t>www.sztfh.hu</a:t>
            </a:r>
          </a:p>
        </p:txBody>
      </p:sp>
      <p:cxnSp>
        <p:nvCxnSpPr>
          <p:cNvPr id="30" name="Egyenes összekötő nyíllal 29"/>
          <p:cNvCxnSpPr/>
          <p:nvPr/>
        </p:nvCxnSpPr>
        <p:spPr>
          <a:xfrm flipV="1">
            <a:off x="8689095" y="4983134"/>
            <a:ext cx="6458140" cy="30134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 rot="20047560">
            <a:off x="9685396" y="6184716"/>
            <a:ext cx="258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343"/>
            <a:r>
              <a:rPr lang="hu-HU" sz="2800" dirty="0">
                <a:solidFill>
                  <a:prstClr val="black"/>
                </a:solidFill>
              </a:rPr>
              <a:t>Audit jelentés</a:t>
            </a:r>
          </a:p>
        </p:txBody>
      </p:sp>
    </p:spTree>
    <p:extLst>
      <p:ext uri="{BB962C8B-B14F-4D97-AF65-F5344CB8AC3E}">
        <p14:creationId xmlns:p14="http://schemas.microsoft.com/office/powerpoint/2010/main" val="409545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hteck 79"/>
          <p:cNvSpPr/>
          <p:nvPr/>
        </p:nvSpPr>
        <p:spPr>
          <a:xfrm>
            <a:off x="0" y="12510409"/>
            <a:ext cx="24377650" cy="1205591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 l="-314" t="-247929" r="-12" b="-7894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340707" y="12713094"/>
            <a:ext cx="7696231" cy="825772"/>
            <a:chOff x="8340707" y="12713094"/>
            <a:chExt cx="7696231" cy="825772"/>
          </a:xfrm>
        </p:grpSpPr>
        <p:sp>
          <p:nvSpPr>
            <p:cNvPr id="20" name="Textfeld 19"/>
            <p:cNvSpPr txBox="1"/>
            <p:nvPr/>
          </p:nvSpPr>
          <p:spPr>
            <a:xfrm>
              <a:off x="8340707" y="12713094"/>
              <a:ext cx="7696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3"/>
                  </a:solidFill>
                </a:rPr>
                <a:t>www.sztfh.hu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11207248" y="13138756"/>
              <a:ext cx="1963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260E2A6B-A809-4840-BF14-8648BC0BDF87}" type="slidenum">
                <a:rPr lang="id-ID" sz="2000" smtClean="0">
                  <a:solidFill>
                    <a:schemeClr val="bg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pPr algn="ctr"/>
                <a:t>9</a:t>
              </a:fld>
              <a:endParaRPr lang="de-DE" sz="2000" b="1" dirty="0">
                <a:solidFill>
                  <a:schemeClr val="bg2"/>
                </a:solidFill>
                <a:latin typeface="Segoe UI" panose="020B0502040204020203" pitchFamily="34" charset="0"/>
              </a:endParaRPr>
            </a:p>
          </p:txBody>
        </p:sp>
        <p:cxnSp>
          <p:nvCxnSpPr>
            <p:cNvPr id="23" name="Gerader Verbinder 22"/>
            <p:cNvCxnSpPr/>
            <p:nvPr/>
          </p:nvCxnSpPr>
          <p:spPr>
            <a:xfrm rot="5400000">
              <a:off x="12231239" y="12513021"/>
              <a:ext cx="0" cy="12514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echteck 32"/>
          <p:cNvSpPr/>
          <p:nvPr/>
        </p:nvSpPr>
        <p:spPr>
          <a:xfrm>
            <a:off x="0" y="0"/>
            <a:ext cx="24377648" cy="1800000"/>
          </a:xfrm>
          <a:prstGeom prst="rect">
            <a:avLst/>
          </a:prstGeom>
          <a:solidFill>
            <a:srgbClr val="00234F"/>
          </a:solidFill>
          <a:ln>
            <a:noFill/>
          </a:ln>
          <a:effectLst>
            <a:outerShdw blurRad="762000" dist="508000" dir="81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Textfeld 26"/>
          <p:cNvSpPr txBox="1"/>
          <p:nvPr/>
        </p:nvSpPr>
        <p:spPr>
          <a:xfrm>
            <a:off x="493358" y="312755"/>
            <a:ext cx="18077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0" b="1" dirty="0">
                <a:solidFill>
                  <a:schemeClr val="bg1"/>
                </a:solidFill>
                <a:latin typeface="Segoe UI" panose="020B0502040204020203" pitchFamily="34" charset="0"/>
              </a:rPr>
              <a:t>Kiberbiztonsági ellenőrzés</a:t>
            </a:r>
            <a:endParaRPr lang="de-DE" sz="7000" b="1" dirty="0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grpSp>
        <p:nvGrpSpPr>
          <p:cNvPr id="93" name="Group 3"/>
          <p:cNvGrpSpPr/>
          <p:nvPr/>
        </p:nvGrpSpPr>
        <p:grpSpPr>
          <a:xfrm>
            <a:off x="2307471" y="2344501"/>
            <a:ext cx="9543639" cy="9368943"/>
            <a:chOff x="397667" y="1574800"/>
            <a:chExt cx="3579797" cy="3514269"/>
          </a:xfrm>
        </p:grpSpPr>
        <p:sp>
          <p:nvSpPr>
            <p:cNvPr id="94" name="Rectangle 4"/>
            <p:cNvSpPr/>
            <p:nvPr/>
          </p:nvSpPr>
          <p:spPr>
            <a:xfrm>
              <a:off x="397667" y="2651760"/>
              <a:ext cx="3579797" cy="24373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9">
                <a:solidFill>
                  <a:schemeClr val="tx1"/>
                </a:solidFill>
              </a:endParaRPr>
            </a:p>
          </p:txBody>
        </p:sp>
        <p:sp>
          <p:nvSpPr>
            <p:cNvPr id="95" name="Rectangle 5"/>
            <p:cNvSpPr/>
            <p:nvPr/>
          </p:nvSpPr>
          <p:spPr>
            <a:xfrm>
              <a:off x="397667" y="1574800"/>
              <a:ext cx="3579797" cy="10236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19"/>
          <p:cNvGrpSpPr/>
          <p:nvPr/>
        </p:nvGrpSpPr>
        <p:grpSpPr>
          <a:xfrm>
            <a:off x="12546112" y="2272914"/>
            <a:ext cx="9543599" cy="9440529"/>
            <a:chOff x="2080741" y="1574800"/>
            <a:chExt cx="3579782" cy="3541121"/>
          </a:xfrm>
        </p:grpSpPr>
        <p:sp>
          <p:nvSpPr>
            <p:cNvPr id="97" name="Rectangle 20"/>
            <p:cNvSpPr/>
            <p:nvPr/>
          </p:nvSpPr>
          <p:spPr>
            <a:xfrm>
              <a:off x="2080741" y="2651760"/>
              <a:ext cx="3579782" cy="24641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799"/>
            </a:p>
          </p:txBody>
        </p:sp>
        <p:sp>
          <p:nvSpPr>
            <p:cNvPr id="98" name="Rectangle 21"/>
            <p:cNvSpPr/>
            <p:nvPr/>
          </p:nvSpPr>
          <p:spPr>
            <a:xfrm>
              <a:off x="2080741" y="1574800"/>
              <a:ext cx="3579782" cy="10236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>
                <a:solidFill>
                  <a:schemeClr val="bg1"/>
                </a:solidFill>
              </a:endParaRPr>
            </a:p>
          </p:txBody>
        </p:sp>
      </p:grpSp>
      <p:sp>
        <p:nvSpPr>
          <p:cNvPr id="100" name="Rectangle 22"/>
          <p:cNvSpPr/>
          <p:nvPr/>
        </p:nvSpPr>
        <p:spPr>
          <a:xfrm>
            <a:off x="12904515" y="5479437"/>
            <a:ext cx="7778292" cy="581755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/>
              <a:t>Szerződés alapján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/>
              <a:t>SZTFH rendelet előírásai szerint: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/>
              <a:t>Biztonsági osztályba sorolás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/>
              <a:t>Védelmi intézkedések vizsgálata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/>
              <a:t>Sérülékenységvizsgálat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/>
              <a:t>Behatolásvizsgálat, forráskód-vizsgálat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3200" dirty="0"/>
              <a:t>Kétévente kötelező</a:t>
            </a:r>
          </a:p>
        </p:txBody>
      </p:sp>
      <p:grpSp>
        <p:nvGrpSpPr>
          <p:cNvPr id="104" name="Csoportba foglalás 103"/>
          <p:cNvGrpSpPr/>
          <p:nvPr/>
        </p:nvGrpSpPr>
        <p:grpSpPr>
          <a:xfrm>
            <a:off x="16321484" y="2886070"/>
            <a:ext cx="1992853" cy="1727608"/>
            <a:chOff x="16182274" y="3343885"/>
            <a:chExt cx="1992853" cy="1727608"/>
          </a:xfrm>
        </p:grpSpPr>
        <p:sp>
          <p:nvSpPr>
            <p:cNvPr id="105" name="Rectangle 37"/>
            <p:cNvSpPr/>
            <p:nvPr/>
          </p:nvSpPr>
          <p:spPr>
            <a:xfrm>
              <a:off x="16182274" y="4486846"/>
              <a:ext cx="1992853" cy="584647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hu-HU" sz="3199" b="1" dirty="0">
                  <a:solidFill>
                    <a:schemeClr val="bg1"/>
                  </a:solidFill>
                </a:rPr>
                <a:t>Auditálás</a:t>
              </a:r>
              <a:endParaRPr lang="en-US" sz="3199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Freeform 111"/>
            <p:cNvSpPr>
              <a:spLocks noChangeArrowheads="1"/>
            </p:cNvSpPr>
            <p:nvPr/>
          </p:nvSpPr>
          <p:spPr bwMode="auto">
            <a:xfrm>
              <a:off x="16769616" y="3343885"/>
              <a:ext cx="818148" cy="917254"/>
            </a:xfrm>
            <a:custGeom>
              <a:avLst/>
              <a:gdLst>
                <a:gd name="T0" fmla="*/ 76484966 w 602"/>
                <a:gd name="T1" fmla="*/ 65520668 h 602"/>
                <a:gd name="T2" fmla="*/ 76484966 w 602"/>
                <a:gd name="T3" fmla="*/ 65520668 h 602"/>
                <a:gd name="T4" fmla="*/ 78442719 w 602"/>
                <a:gd name="T5" fmla="*/ 71002280 h 602"/>
                <a:gd name="T6" fmla="*/ 71002968 w 602"/>
                <a:gd name="T7" fmla="*/ 78441997 h 602"/>
                <a:gd name="T8" fmla="*/ 66434636 w 602"/>
                <a:gd name="T9" fmla="*/ 76614673 h 602"/>
                <a:gd name="T10" fmla="*/ 66434636 w 602"/>
                <a:gd name="T11" fmla="*/ 76614673 h 602"/>
                <a:gd name="T12" fmla="*/ 44246163 w 602"/>
                <a:gd name="T13" fmla="*/ 54426302 h 602"/>
                <a:gd name="T14" fmla="*/ 29497442 w 602"/>
                <a:gd name="T15" fmla="*/ 59125033 h 602"/>
                <a:gd name="T16" fmla="*/ 0 w 602"/>
                <a:gd name="T17" fmla="*/ 29497307 h 602"/>
                <a:gd name="T18" fmla="*/ 29497442 w 602"/>
                <a:gd name="T19" fmla="*/ 0 h 602"/>
                <a:gd name="T20" fmla="*/ 58995246 w 602"/>
                <a:gd name="T21" fmla="*/ 29497307 h 602"/>
                <a:gd name="T22" fmla="*/ 55340580 w 602"/>
                <a:gd name="T23" fmla="*/ 44376380 h 602"/>
                <a:gd name="T24" fmla="*/ 76484966 w 602"/>
                <a:gd name="T25" fmla="*/ 65520668 h 602"/>
                <a:gd name="T26" fmla="*/ 29497442 w 602"/>
                <a:gd name="T27" fmla="*/ 7439717 h 602"/>
                <a:gd name="T28" fmla="*/ 29497442 w 602"/>
                <a:gd name="T29" fmla="*/ 7439717 h 602"/>
                <a:gd name="T30" fmla="*/ 7308970 w 602"/>
                <a:gd name="T31" fmla="*/ 29497307 h 602"/>
                <a:gd name="T32" fmla="*/ 29497442 w 602"/>
                <a:gd name="T33" fmla="*/ 51685677 h 602"/>
                <a:gd name="T34" fmla="*/ 51685915 w 602"/>
                <a:gd name="T35" fmla="*/ 29497307 h 602"/>
                <a:gd name="T36" fmla="*/ 29497442 w 602"/>
                <a:gd name="T37" fmla="*/ 7439717 h 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2" h="602">
                  <a:moveTo>
                    <a:pt x="586" y="502"/>
                  </a:moveTo>
                  <a:lnTo>
                    <a:pt x="586" y="502"/>
                  </a:lnTo>
                  <a:cubicBezTo>
                    <a:pt x="594" y="516"/>
                    <a:pt x="601" y="530"/>
                    <a:pt x="601" y="544"/>
                  </a:cubicBezTo>
                  <a:cubicBezTo>
                    <a:pt x="601" y="573"/>
                    <a:pt x="579" y="601"/>
                    <a:pt x="544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39" y="417"/>
                    <a:pt x="339" y="417"/>
                    <a:pt x="339" y="417"/>
                  </a:cubicBezTo>
                  <a:cubicBezTo>
                    <a:pt x="304" y="438"/>
                    <a:pt x="269" y="453"/>
                    <a:pt x="226" y="453"/>
                  </a:cubicBezTo>
                  <a:cubicBezTo>
                    <a:pt x="99" y="453"/>
                    <a:pt x="0" y="347"/>
                    <a:pt x="0" y="226"/>
                  </a:cubicBezTo>
                  <a:cubicBezTo>
                    <a:pt x="0" y="99"/>
                    <a:pt x="99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38" y="304"/>
                    <a:pt x="424" y="340"/>
                  </a:cubicBezTo>
                  <a:cubicBezTo>
                    <a:pt x="586" y="502"/>
                    <a:pt x="586" y="502"/>
                    <a:pt x="586" y="502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18" y="396"/>
                    <a:pt x="396" y="318"/>
                    <a:pt x="396" y="226"/>
                  </a:cubicBezTo>
                  <a:cubicBezTo>
                    <a:pt x="396" y="127"/>
                    <a:pt x="318" y="57"/>
                    <a:pt x="22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6008323" y="2792268"/>
            <a:ext cx="2141933" cy="1727608"/>
            <a:chOff x="16107734" y="3343885"/>
            <a:chExt cx="2141933" cy="1727608"/>
          </a:xfrm>
        </p:grpSpPr>
        <p:sp>
          <p:nvSpPr>
            <p:cNvPr id="32" name="Rectangle 37"/>
            <p:cNvSpPr/>
            <p:nvPr/>
          </p:nvSpPr>
          <p:spPr>
            <a:xfrm>
              <a:off x="16107734" y="4486846"/>
              <a:ext cx="2141933" cy="584647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hu-HU" sz="3199" b="1" dirty="0">
                  <a:solidFill>
                    <a:schemeClr val="bg1"/>
                  </a:solidFill>
                </a:rPr>
                <a:t>Auditorok</a:t>
              </a:r>
              <a:endParaRPr lang="en-US" sz="3199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111"/>
            <p:cNvSpPr>
              <a:spLocks noChangeArrowheads="1"/>
            </p:cNvSpPr>
            <p:nvPr/>
          </p:nvSpPr>
          <p:spPr bwMode="auto">
            <a:xfrm>
              <a:off x="16769616" y="3343885"/>
              <a:ext cx="818148" cy="917254"/>
            </a:xfrm>
            <a:custGeom>
              <a:avLst/>
              <a:gdLst>
                <a:gd name="T0" fmla="*/ 76484966 w 602"/>
                <a:gd name="T1" fmla="*/ 65520668 h 602"/>
                <a:gd name="T2" fmla="*/ 76484966 w 602"/>
                <a:gd name="T3" fmla="*/ 65520668 h 602"/>
                <a:gd name="T4" fmla="*/ 78442719 w 602"/>
                <a:gd name="T5" fmla="*/ 71002280 h 602"/>
                <a:gd name="T6" fmla="*/ 71002968 w 602"/>
                <a:gd name="T7" fmla="*/ 78441997 h 602"/>
                <a:gd name="T8" fmla="*/ 66434636 w 602"/>
                <a:gd name="T9" fmla="*/ 76614673 h 602"/>
                <a:gd name="T10" fmla="*/ 66434636 w 602"/>
                <a:gd name="T11" fmla="*/ 76614673 h 602"/>
                <a:gd name="T12" fmla="*/ 44246163 w 602"/>
                <a:gd name="T13" fmla="*/ 54426302 h 602"/>
                <a:gd name="T14" fmla="*/ 29497442 w 602"/>
                <a:gd name="T15" fmla="*/ 59125033 h 602"/>
                <a:gd name="T16" fmla="*/ 0 w 602"/>
                <a:gd name="T17" fmla="*/ 29497307 h 602"/>
                <a:gd name="T18" fmla="*/ 29497442 w 602"/>
                <a:gd name="T19" fmla="*/ 0 h 602"/>
                <a:gd name="T20" fmla="*/ 58995246 w 602"/>
                <a:gd name="T21" fmla="*/ 29497307 h 602"/>
                <a:gd name="T22" fmla="*/ 55340580 w 602"/>
                <a:gd name="T23" fmla="*/ 44376380 h 602"/>
                <a:gd name="T24" fmla="*/ 76484966 w 602"/>
                <a:gd name="T25" fmla="*/ 65520668 h 602"/>
                <a:gd name="T26" fmla="*/ 29497442 w 602"/>
                <a:gd name="T27" fmla="*/ 7439717 h 602"/>
                <a:gd name="T28" fmla="*/ 29497442 w 602"/>
                <a:gd name="T29" fmla="*/ 7439717 h 602"/>
                <a:gd name="T30" fmla="*/ 7308970 w 602"/>
                <a:gd name="T31" fmla="*/ 29497307 h 602"/>
                <a:gd name="T32" fmla="*/ 29497442 w 602"/>
                <a:gd name="T33" fmla="*/ 51685677 h 602"/>
                <a:gd name="T34" fmla="*/ 51685915 w 602"/>
                <a:gd name="T35" fmla="*/ 29497307 h 602"/>
                <a:gd name="T36" fmla="*/ 29497442 w 602"/>
                <a:gd name="T37" fmla="*/ 7439717 h 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2" h="602">
                  <a:moveTo>
                    <a:pt x="586" y="502"/>
                  </a:moveTo>
                  <a:lnTo>
                    <a:pt x="586" y="502"/>
                  </a:lnTo>
                  <a:cubicBezTo>
                    <a:pt x="594" y="516"/>
                    <a:pt x="601" y="530"/>
                    <a:pt x="601" y="544"/>
                  </a:cubicBezTo>
                  <a:cubicBezTo>
                    <a:pt x="601" y="573"/>
                    <a:pt x="579" y="601"/>
                    <a:pt x="544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39" y="417"/>
                    <a:pt x="339" y="417"/>
                    <a:pt x="339" y="417"/>
                  </a:cubicBezTo>
                  <a:cubicBezTo>
                    <a:pt x="304" y="438"/>
                    <a:pt x="269" y="453"/>
                    <a:pt x="226" y="453"/>
                  </a:cubicBezTo>
                  <a:cubicBezTo>
                    <a:pt x="99" y="453"/>
                    <a:pt x="0" y="347"/>
                    <a:pt x="0" y="226"/>
                  </a:cubicBezTo>
                  <a:cubicBezTo>
                    <a:pt x="0" y="99"/>
                    <a:pt x="99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38" y="304"/>
                    <a:pt x="424" y="340"/>
                  </a:cubicBezTo>
                  <a:cubicBezTo>
                    <a:pt x="586" y="502"/>
                    <a:pt x="586" y="502"/>
                    <a:pt x="586" y="502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18" y="396"/>
                    <a:pt x="396" y="318"/>
                    <a:pt x="396" y="226"/>
                  </a:cubicBezTo>
                  <a:cubicBezTo>
                    <a:pt x="396" y="127"/>
                    <a:pt x="318" y="57"/>
                    <a:pt x="226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70287"/>
              </p:ext>
            </p:extLst>
          </p:nvPr>
        </p:nvGraphicFramePr>
        <p:xfrm>
          <a:off x="2307472" y="5521301"/>
          <a:ext cx="9543638" cy="569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933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0" dirty="0"/>
                        <a:t>Biztonsági Osztály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337">
                <a:tc>
                  <a:txBody>
                    <a:bodyPr/>
                    <a:lstStyle/>
                    <a:p>
                      <a:r>
                        <a:rPr lang="hu-HU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Certop</a:t>
                      </a:r>
                      <a:r>
                        <a:rPr lang="hu-HU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Kft.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jelentős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337">
                <a:tc>
                  <a:txBody>
                    <a:bodyPr/>
                    <a:lstStyle/>
                    <a:p>
                      <a:r>
                        <a:rPr lang="hu-HU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Ernst &amp; Young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Alap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337">
                <a:tc>
                  <a:txBody>
                    <a:bodyPr/>
                    <a:lstStyle/>
                    <a:p>
                      <a:r>
                        <a:rPr lang="hu-HU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HUNGUARD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magas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337">
                <a:tc>
                  <a:txBody>
                    <a:bodyPr/>
                    <a:lstStyle/>
                    <a:p>
                      <a:r>
                        <a:rPr lang="hu-HU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KÜRT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/>
                        <a:t>jelentős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77324"/>
      </p:ext>
    </p:extLst>
  </p:cSld>
  <p:clrMapOvr>
    <a:masterClrMapping/>
  </p:clrMapOvr>
</p:sld>
</file>

<file path=ppt/theme/theme1.xml><?xml version="1.0" encoding="utf-8"?>
<a:theme xmlns:a="http://schemas.openxmlformats.org/drawingml/2006/main" name="SZTFH prezentáció sablon és timesaver ábrák">
  <a:themeElements>
    <a:clrScheme name="SZTFH színek">
      <a:dk1>
        <a:srgbClr val="000000"/>
      </a:dk1>
      <a:lt1>
        <a:srgbClr val="FFFFFF"/>
      </a:lt1>
      <a:dk2>
        <a:srgbClr val="3B395B"/>
      </a:dk2>
      <a:lt2>
        <a:srgbClr val="F2F2F2"/>
      </a:lt2>
      <a:accent1>
        <a:srgbClr val="00234F"/>
      </a:accent1>
      <a:accent2>
        <a:srgbClr val="8F2842"/>
      </a:accent2>
      <a:accent3>
        <a:srgbClr val="00234F"/>
      </a:accent3>
      <a:accent4>
        <a:srgbClr val="C8AA78"/>
      </a:accent4>
      <a:accent5>
        <a:srgbClr val="8BC800"/>
      </a:accent5>
      <a:accent6>
        <a:srgbClr val="1BA6A8"/>
      </a:accent6>
      <a:hlink>
        <a:srgbClr val="D8D8D8"/>
      </a:hlink>
      <a:folHlink>
        <a:srgbClr val="85DFD0"/>
      </a:folHlink>
    </a:clrScheme>
    <a:fontScheme name="SZTFH Elemzé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TFH prezentáció sablon és timesaver ábrák" id="{2D7BA4F6-47C9-4A23-A57C-53938BA1BEB0}" vid="{B36FCC62-0457-4489-82A3-DFB2E7C7596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SZTFH prezentáció sablon és timesaver ábrák</Template>
  <TotalTime>18449</TotalTime>
  <Words>836</Words>
  <Application>Microsoft Office PowerPoint</Application>
  <PresentationFormat>Egyéni</PresentationFormat>
  <Paragraphs>206</Paragraphs>
  <Slides>15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Gill Sans</vt:lpstr>
      <vt:lpstr>Segoe UI</vt:lpstr>
      <vt:lpstr>Segoe UI Semibold</vt:lpstr>
      <vt:lpstr>SZTFH prezentáció sablon és timesaver ábrák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KD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Király Anna</dc:creator>
  <cp:lastModifiedBy>gazda</cp:lastModifiedBy>
  <cp:revision>303</cp:revision>
  <dcterms:created xsi:type="dcterms:W3CDTF">2022-12-13T11:45:18Z</dcterms:created>
  <dcterms:modified xsi:type="dcterms:W3CDTF">2024-09-22T07:32:56Z</dcterms:modified>
</cp:coreProperties>
</file>